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8288000" cy="10287000"/>
  <p:notesSz cx="6858000" cy="9144000"/>
  <p:embeddedFontLst>
    <p:embeddedFont>
      <p:font typeface="ＭＳ Ｐゴシック" panose="020B0600070205080204" pitchFamily="34" charset="-128"/>
      <p:regular r:id="rId28"/>
    </p:embeddedFont>
    <p:embeddedFont>
      <p:font typeface="DM Sans" pitchFamily="2" charset="0"/>
      <p:regular r:id="rId29"/>
      <p:bold r:id="rId30"/>
      <p:italic r:id="rId31"/>
      <p:boldItalic r:id="rId32"/>
    </p:embeddedFont>
    <p:embeddedFont>
      <p:font typeface="DM Sans Bold" charset="0"/>
      <p:regular r:id="rId33"/>
    </p:embeddedFont>
    <p:embeddedFont>
      <p:font typeface="Klavika Basic 1" panose="020B0604020202020204" charset="0"/>
      <p:regular r:id="rId34"/>
    </p:embeddedFont>
    <p:embeddedFont>
      <p:font typeface="Klavika Basic 2" panose="020B0604020202020204" charset="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10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no Popkhadze" userId="c3dd920b-a0a5-4689-8d4c-f7271bcc60be" providerId="ADAL" clId="{BEA12C98-3AB0-46FA-B441-F89A2BB0FC2C}"/>
    <pc:docChg chg="undo custSel addSld modSld sldOrd">
      <pc:chgData name="Nino Popkhadze" userId="c3dd920b-a0a5-4689-8d4c-f7271bcc60be" providerId="ADAL" clId="{BEA12C98-3AB0-46FA-B441-F89A2BB0FC2C}" dt="2026-09-13T19:30:52.553" v="408" actId="1036"/>
      <pc:docMkLst>
        <pc:docMk/>
      </pc:docMkLst>
      <pc:sldChg chg="addSp delSp modSp mod">
        <pc:chgData name="Nino Popkhadze" userId="c3dd920b-a0a5-4689-8d4c-f7271bcc60be" providerId="ADAL" clId="{BEA12C98-3AB0-46FA-B441-F89A2BB0FC2C}" dt="2026-09-10T09:56:04.192" v="74" actId="1076"/>
        <pc:sldMkLst>
          <pc:docMk/>
          <pc:sldMk cId="0" sldId="256"/>
        </pc:sldMkLst>
        <pc:spChg chg="mod">
          <ac:chgData name="Nino Popkhadze" userId="c3dd920b-a0a5-4689-8d4c-f7271bcc60be" providerId="ADAL" clId="{BEA12C98-3AB0-46FA-B441-F89A2BB0FC2C}" dt="2026-09-09T09:09:58.002" v="17" actId="14100"/>
          <ac:spMkLst>
            <pc:docMk/>
            <pc:sldMk cId="0" sldId="256"/>
            <ac:spMk id="2" creationId="{00000000-0000-0000-0000-000000000000}"/>
          </ac:spMkLst>
        </pc:spChg>
        <pc:spChg chg="mod">
          <ac:chgData name="Nino Popkhadze" userId="c3dd920b-a0a5-4689-8d4c-f7271bcc60be" providerId="ADAL" clId="{BEA12C98-3AB0-46FA-B441-F89A2BB0FC2C}" dt="2026-09-09T09:11:28.529" v="66" actId="1076"/>
          <ac:spMkLst>
            <pc:docMk/>
            <pc:sldMk cId="0" sldId="256"/>
            <ac:spMk id="8" creationId="{00000000-0000-0000-0000-000000000000}"/>
          </ac:spMkLst>
        </pc:spChg>
        <pc:spChg chg="mod">
          <ac:chgData name="Nino Popkhadze" userId="c3dd920b-a0a5-4689-8d4c-f7271bcc60be" providerId="ADAL" clId="{BEA12C98-3AB0-46FA-B441-F89A2BB0FC2C}" dt="2026-09-09T09:11:25.846" v="65" actId="1076"/>
          <ac:spMkLst>
            <pc:docMk/>
            <pc:sldMk cId="0" sldId="256"/>
            <ac:spMk id="9" creationId="{00000000-0000-0000-0000-000000000000}"/>
          </ac:spMkLst>
        </pc:spChg>
        <pc:spChg chg="mod">
          <ac:chgData name="Nino Popkhadze" userId="c3dd920b-a0a5-4689-8d4c-f7271bcc60be" providerId="ADAL" clId="{BEA12C98-3AB0-46FA-B441-F89A2BB0FC2C}" dt="2026-09-09T09:11:22.731" v="64" actId="1076"/>
          <ac:spMkLst>
            <pc:docMk/>
            <pc:sldMk cId="0" sldId="256"/>
            <ac:spMk id="10" creationId="{00000000-0000-0000-0000-000000000000}"/>
          </ac:spMkLst>
        </pc:spChg>
        <pc:spChg chg="mod">
          <ac:chgData name="Nino Popkhadze" userId="c3dd920b-a0a5-4689-8d4c-f7271bcc60be" providerId="ADAL" clId="{BEA12C98-3AB0-46FA-B441-F89A2BB0FC2C}" dt="2026-09-10T09:56:04.192" v="74" actId="1076"/>
          <ac:spMkLst>
            <pc:docMk/>
            <pc:sldMk cId="0" sldId="256"/>
            <ac:spMk id="11" creationId="{00000000-0000-0000-0000-000000000000}"/>
          </ac:spMkLst>
        </pc:spChg>
        <pc:spChg chg="add mod">
          <ac:chgData name="Nino Popkhadze" userId="c3dd920b-a0a5-4689-8d4c-f7271bcc60be" providerId="ADAL" clId="{BEA12C98-3AB0-46FA-B441-F89A2BB0FC2C}" dt="2026-09-09T09:11:13.257" v="62" actId="255"/>
          <ac:spMkLst>
            <pc:docMk/>
            <pc:sldMk cId="0" sldId="256"/>
            <ac:spMk id="13" creationId="{3E5DD1F5-E225-B240-3331-07A1DAAF90BA}"/>
          </ac:spMkLst>
        </pc:spChg>
      </pc:sldChg>
      <pc:sldChg chg="modSp mod">
        <pc:chgData name="Nino Popkhadze" userId="c3dd920b-a0a5-4689-8d4c-f7271bcc60be" providerId="ADAL" clId="{BEA12C98-3AB0-46FA-B441-F89A2BB0FC2C}" dt="2026-09-09T08:48:43.111" v="3" actId="20577"/>
        <pc:sldMkLst>
          <pc:docMk/>
          <pc:sldMk cId="0" sldId="270"/>
        </pc:sldMkLst>
        <pc:spChg chg="mod">
          <ac:chgData name="Nino Popkhadze" userId="c3dd920b-a0a5-4689-8d4c-f7271bcc60be" providerId="ADAL" clId="{BEA12C98-3AB0-46FA-B441-F89A2BB0FC2C}" dt="2026-09-09T08:48:43.111" v="3" actId="20577"/>
          <ac:spMkLst>
            <pc:docMk/>
            <pc:sldMk cId="0" sldId="270"/>
            <ac:spMk id="12" creationId="{00000000-0000-0000-0000-000000000000}"/>
          </ac:spMkLst>
        </pc:spChg>
      </pc:sldChg>
      <pc:sldChg chg="modSp mod">
        <pc:chgData name="Nino Popkhadze" userId="c3dd920b-a0a5-4689-8d4c-f7271bcc60be" providerId="ADAL" clId="{BEA12C98-3AB0-46FA-B441-F89A2BB0FC2C}" dt="2026-09-13T19:30:52.553" v="408" actId="1036"/>
        <pc:sldMkLst>
          <pc:docMk/>
          <pc:sldMk cId="0" sldId="274"/>
        </pc:sldMkLst>
        <pc:picChg chg="mod">
          <ac:chgData name="Nino Popkhadze" userId="c3dd920b-a0a5-4689-8d4c-f7271bcc60be" providerId="ADAL" clId="{BEA12C98-3AB0-46FA-B441-F89A2BB0FC2C}" dt="2026-09-13T19:30:52.553" v="408" actId="1036"/>
          <ac:picMkLst>
            <pc:docMk/>
            <pc:sldMk cId="0" sldId="274"/>
            <ac:picMk id="6" creationId="{9061B2B0-1FDC-869F-C64D-9AEE1DA70599}"/>
          </ac:picMkLst>
        </pc:picChg>
      </pc:sldChg>
      <pc:sldChg chg="modSp mod">
        <pc:chgData name="Nino Popkhadze" userId="c3dd920b-a0a5-4689-8d4c-f7271bcc60be" providerId="ADAL" clId="{BEA12C98-3AB0-46FA-B441-F89A2BB0FC2C}" dt="2026-09-13T19:19:16.212" v="406" actId="1036"/>
        <pc:sldMkLst>
          <pc:docMk/>
          <pc:sldMk cId="0" sldId="275"/>
        </pc:sldMkLst>
        <pc:spChg chg="mod">
          <ac:chgData name="Nino Popkhadze" userId="c3dd920b-a0a5-4689-8d4c-f7271bcc60be" providerId="ADAL" clId="{BEA12C98-3AB0-46FA-B441-F89A2BB0FC2C}" dt="2026-09-13T19:19:16.212" v="406" actId="1036"/>
          <ac:spMkLst>
            <pc:docMk/>
            <pc:sldMk cId="0" sldId="275"/>
            <ac:spMk id="3" creationId="{00000000-0000-0000-0000-000000000000}"/>
          </ac:spMkLst>
        </pc:spChg>
      </pc:sldChg>
      <pc:sldChg chg="modSp mod">
        <pc:chgData name="Nino Popkhadze" userId="c3dd920b-a0a5-4689-8d4c-f7271bcc60be" providerId="ADAL" clId="{BEA12C98-3AB0-46FA-B441-F89A2BB0FC2C}" dt="2026-09-09T08:56:57.966" v="8" actId="122"/>
        <pc:sldMkLst>
          <pc:docMk/>
          <pc:sldMk cId="0" sldId="278"/>
        </pc:sldMkLst>
        <pc:spChg chg="mod">
          <ac:chgData name="Nino Popkhadze" userId="c3dd920b-a0a5-4689-8d4c-f7271bcc60be" providerId="ADAL" clId="{BEA12C98-3AB0-46FA-B441-F89A2BB0FC2C}" dt="2026-09-09T08:56:44.757" v="4" actId="1076"/>
          <ac:spMkLst>
            <pc:docMk/>
            <pc:sldMk cId="0" sldId="278"/>
            <ac:spMk id="5" creationId="{00000000-0000-0000-0000-000000000000}"/>
          </ac:spMkLst>
        </pc:spChg>
        <pc:spChg chg="mod">
          <ac:chgData name="Nino Popkhadze" userId="c3dd920b-a0a5-4689-8d4c-f7271bcc60be" providerId="ADAL" clId="{BEA12C98-3AB0-46FA-B441-F89A2BB0FC2C}" dt="2026-09-09T08:56:49.283" v="6" actId="14100"/>
          <ac:spMkLst>
            <pc:docMk/>
            <pc:sldMk cId="0" sldId="278"/>
            <ac:spMk id="18" creationId="{00000000-0000-0000-0000-000000000000}"/>
          </ac:spMkLst>
        </pc:spChg>
        <pc:spChg chg="mod">
          <ac:chgData name="Nino Popkhadze" userId="c3dd920b-a0a5-4689-8d4c-f7271bcc60be" providerId="ADAL" clId="{BEA12C98-3AB0-46FA-B441-F89A2BB0FC2C}" dt="2026-09-09T08:56:55.026" v="7" actId="1076"/>
          <ac:spMkLst>
            <pc:docMk/>
            <pc:sldMk cId="0" sldId="278"/>
            <ac:spMk id="25" creationId="{00000000-0000-0000-0000-000000000000}"/>
          </ac:spMkLst>
        </pc:spChg>
        <pc:spChg chg="mod">
          <ac:chgData name="Nino Popkhadze" userId="c3dd920b-a0a5-4689-8d4c-f7271bcc60be" providerId="ADAL" clId="{BEA12C98-3AB0-46FA-B441-F89A2BB0FC2C}" dt="2026-09-09T08:56:57.966" v="8" actId="122"/>
          <ac:spMkLst>
            <pc:docMk/>
            <pc:sldMk cId="0" sldId="278"/>
            <ac:spMk id="30" creationId="{00000000-0000-0000-0000-000000000000}"/>
          </ac:spMkLst>
        </pc:spChg>
      </pc:sldChg>
      <pc:sldChg chg="addSp delSp modSp add mod ord">
        <pc:chgData name="Nino Popkhadze" userId="c3dd920b-a0a5-4689-8d4c-f7271bcc60be" providerId="ADAL" clId="{BEA12C98-3AB0-46FA-B441-F89A2BB0FC2C}" dt="2026-09-10T10:32:46.323" v="405" actId="1076"/>
        <pc:sldMkLst>
          <pc:docMk/>
          <pc:sldMk cId="1953470729" sldId="281"/>
        </pc:sldMkLst>
        <pc:spChg chg="mod">
          <ac:chgData name="Nino Popkhadze" userId="c3dd920b-a0a5-4689-8d4c-f7271bcc60be" providerId="ADAL" clId="{BEA12C98-3AB0-46FA-B441-F89A2BB0FC2C}" dt="2026-09-10T10:28:53.328" v="312" actId="1076"/>
          <ac:spMkLst>
            <pc:docMk/>
            <pc:sldMk cId="1953470729" sldId="281"/>
            <ac:spMk id="11" creationId="{2EDF133C-DC99-9DD0-649E-A3363E48A439}"/>
          </ac:spMkLst>
        </pc:spChg>
        <pc:spChg chg="mod">
          <ac:chgData name="Nino Popkhadze" userId="c3dd920b-a0a5-4689-8d4c-f7271bcc60be" providerId="ADAL" clId="{BEA12C98-3AB0-46FA-B441-F89A2BB0FC2C}" dt="2026-09-10T10:30:55.973" v="389" actId="20577"/>
          <ac:spMkLst>
            <pc:docMk/>
            <pc:sldMk cId="1953470729" sldId="281"/>
            <ac:spMk id="12" creationId="{4D5FE9A5-B474-B7F7-A517-082935809B1A}"/>
          </ac:spMkLst>
        </pc:spChg>
        <pc:spChg chg="add mod">
          <ac:chgData name="Nino Popkhadze" userId="c3dd920b-a0a5-4689-8d4c-f7271bcc60be" providerId="ADAL" clId="{BEA12C98-3AB0-46FA-B441-F89A2BB0FC2C}" dt="2026-09-10T10:31:11.124" v="391" actId="1076"/>
          <ac:spMkLst>
            <pc:docMk/>
            <pc:sldMk cId="1953470729" sldId="281"/>
            <ac:spMk id="21" creationId="{141420A0-5E03-524B-CC66-A7F398A36B94}"/>
          </ac:spMkLst>
        </pc:spChg>
        <pc:spChg chg="mod">
          <ac:chgData name="Nino Popkhadze" userId="c3dd920b-a0a5-4689-8d4c-f7271bcc60be" providerId="ADAL" clId="{BEA12C98-3AB0-46FA-B441-F89A2BB0FC2C}" dt="2026-09-10T10:24:16.854" v="258"/>
          <ac:spMkLst>
            <pc:docMk/>
            <pc:sldMk cId="1953470729" sldId="281"/>
            <ac:spMk id="23" creationId="{F7C5604F-D416-858C-7912-82AE1A216D9B}"/>
          </ac:spMkLst>
        </pc:spChg>
        <pc:spChg chg="mod">
          <ac:chgData name="Nino Popkhadze" userId="c3dd920b-a0a5-4689-8d4c-f7271bcc60be" providerId="ADAL" clId="{BEA12C98-3AB0-46FA-B441-F89A2BB0FC2C}" dt="2026-09-10T10:24:16.854" v="258"/>
          <ac:spMkLst>
            <pc:docMk/>
            <pc:sldMk cId="1953470729" sldId="281"/>
            <ac:spMk id="24" creationId="{A8C0A715-E062-6023-3500-D25FE7048373}"/>
          </ac:spMkLst>
        </pc:spChg>
        <pc:spChg chg="mod">
          <ac:chgData name="Nino Popkhadze" userId="c3dd920b-a0a5-4689-8d4c-f7271bcc60be" providerId="ADAL" clId="{BEA12C98-3AB0-46FA-B441-F89A2BB0FC2C}" dt="2026-09-10T10:24:34.324" v="262"/>
          <ac:spMkLst>
            <pc:docMk/>
            <pc:sldMk cId="1953470729" sldId="281"/>
            <ac:spMk id="26" creationId="{4E51D4F9-93B8-3EE0-7BCE-559C5DF264F4}"/>
          </ac:spMkLst>
        </pc:spChg>
        <pc:spChg chg="mod">
          <ac:chgData name="Nino Popkhadze" userId="c3dd920b-a0a5-4689-8d4c-f7271bcc60be" providerId="ADAL" clId="{BEA12C98-3AB0-46FA-B441-F89A2BB0FC2C}" dt="2026-09-10T10:24:34.324" v="262"/>
          <ac:spMkLst>
            <pc:docMk/>
            <pc:sldMk cId="1953470729" sldId="281"/>
            <ac:spMk id="27" creationId="{20EB08F9-F975-DA9F-AFC0-F658E81A3BC9}"/>
          </ac:spMkLst>
        </pc:spChg>
        <pc:spChg chg="mod">
          <ac:chgData name="Nino Popkhadze" userId="c3dd920b-a0a5-4689-8d4c-f7271bcc60be" providerId="ADAL" clId="{BEA12C98-3AB0-46FA-B441-F89A2BB0FC2C}" dt="2026-09-10T10:24:40.423" v="264"/>
          <ac:spMkLst>
            <pc:docMk/>
            <pc:sldMk cId="1953470729" sldId="281"/>
            <ac:spMk id="29" creationId="{C69D452F-98D7-E064-4D28-130F048E90E9}"/>
          </ac:spMkLst>
        </pc:spChg>
        <pc:spChg chg="mod">
          <ac:chgData name="Nino Popkhadze" userId="c3dd920b-a0a5-4689-8d4c-f7271bcc60be" providerId="ADAL" clId="{BEA12C98-3AB0-46FA-B441-F89A2BB0FC2C}" dt="2026-09-10T10:24:40.423" v="264"/>
          <ac:spMkLst>
            <pc:docMk/>
            <pc:sldMk cId="1953470729" sldId="281"/>
            <ac:spMk id="30" creationId="{71B2CBB5-15F9-F333-C563-DF4FC2819C01}"/>
          </ac:spMkLst>
        </pc:spChg>
        <pc:spChg chg="mod">
          <ac:chgData name="Nino Popkhadze" userId="c3dd920b-a0a5-4689-8d4c-f7271bcc60be" providerId="ADAL" clId="{BEA12C98-3AB0-46FA-B441-F89A2BB0FC2C}" dt="2026-09-10T10:24:53.567" v="268"/>
          <ac:spMkLst>
            <pc:docMk/>
            <pc:sldMk cId="1953470729" sldId="281"/>
            <ac:spMk id="32" creationId="{BC05D545-D04B-85C3-F608-CAD5402DB19F}"/>
          </ac:spMkLst>
        </pc:spChg>
        <pc:spChg chg="mod">
          <ac:chgData name="Nino Popkhadze" userId="c3dd920b-a0a5-4689-8d4c-f7271bcc60be" providerId="ADAL" clId="{BEA12C98-3AB0-46FA-B441-F89A2BB0FC2C}" dt="2026-09-10T10:24:53.567" v="268"/>
          <ac:spMkLst>
            <pc:docMk/>
            <pc:sldMk cId="1953470729" sldId="281"/>
            <ac:spMk id="33" creationId="{6A4EB9C9-A52E-C005-A064-CC4146E25B45}"/>
          </ac:spMkLst>
        </pc:spChg>
        <pc:spChg chg="mod">
          <ac:chgData name="Nino Popkhadze" userId="c3dd920b-a0a5-4689-8d4c-f7271bcc60be" providerId="ADAL" clId="{BEA12C98-3AB0-46FA-B441-F89A2BB0FC2C}" dt="2026-09-10T10:25:03.890" v="270"/>
          <ac:spMkLst>
            <pc:docMk/>
            <pc:sldMk cId="1953470729" sldId="281"/>
            <ac:spMk id="35" creationId="{4406DC36-867C-8B17-6FCD-667747A02E24}"/>
          </ac:spMkLst>
        </pc:spChg>
        <pc:spChg chg="mod">
          <ac:chgData name="Nino Popkhadze" userId="c3dd920b-a0a5-4689-8d4c-f7271bcc60be" providerId="ADAL" clId="{BEA12C98-3AB0-46FA-B441-F89A2BB0FC2C}" dt="2026-09-10T10:25:03.890" v="270"/>
          <ac:spMkLst>
            <pc:docMk/>
            <pc:sldMk cId="1953470729" sldId="281"/>
            <ac:spMk id="36" creationId="{06164D97-698C-4F37-8889-876AA432FDC7}"/>
          </ac:spMkLst>
        </pc:spChg>
        <pc:spChg chg="mod">
          <ac:chgData name="Nino Popkhadze" userId="c3dd920b-a0a5-4689-8d4c-f7271bcc60be" providerId="ADAL" clId="{BEA12C98-3AB0-46FA-B441-F89A2BB0FC2C}" dt="2026-09-10T10:25:10.494" v="272"/>
          <ac:spMkLst>
            <pc:docMk/>
            <pc:sldMk cId="1953470729" sldId="281"/>
            <ac:spMk id="38" creationId="{61CF7917-3558-A0AB-59B4-D7DB40BE1E8B}"/>
          </ac:spMkLst>
        </pc:spChg>
        <pc:spChg chg="mod">
          <ac:chgData name="Nino Popkhadze" userId="c3dd920b-a0a5-4689-8d4c-f7271bcc60be" providerId="ADAL" clId="{BEA12C98-3AB0-46FA-B441-F89A2BB0FC2C}" dt="2026-09-10T10:25:10.494" v="272"/>
          <ac:spMkLst>
            <pc:docMk/>
            <pc:sldMk cId="1953470729" sldId="281"/>
            <ac:spMk id="39" creationId="{1545C906-5BDF-8798-B015-3B04A7419EC9}"/>
          </ac:spMkLst>
        </pc:spChg>
        <pc:spChg chg="mod">
          <ac:chgData name="Nino Popkhadze" userId="c3dd920b-a0a5-4689-8d4c-f7271bcc60be" providerId="ADAL" clId="{BEA12C98-3AB0-46FA-B441-F89A2BB0FC2C}" dt="2026-09-10T10:25:14.975" v="274"/>
          <ac:spMkLst>
            <pc:docMk/>
            <pc:sldMk cId="1953470729" sldId="281"/>
            <ac:spMk id="41" creationId="{04F9B5E2-A7EA-5234-2C97-C9B4C1CF4A0A}"/>
          </ac:spMkLst>
        </pc:spChg>
        <pc:spChg chg="mod">
          <ac:chgData name="Nino Popkhadze" userId="c3dd920b-a0a5-4689-8d4c-f7271bcc60be" providerId="ADAL" clId="{BEA12C98-3AB0-46FA-B441-F89A2BB0FC2C}" dt="2026-09-10T10:25:14.975" v="274"/>
          <ac:spMkLst>
            <pc:docMk/>
            <pc:sldMk cId="1953470729" sldId="281"/>
            <ac:spMk id="42" creationId="{E4058FF3-DB7C-7AEA-8EDA-5FAC061D560E}"/>
          </ac:spMkLst>
        </pc:spChg>
        <pc:spChg chg="mod">
          <ac:chgData name="Nino Popkhadze" userId="c3dd920b-a0a5-4689-8d4c-f7271bcc60be" providerId="ADAL" clId="{BEA12C98-3AB0-46FA-B441-F89A2BB0FC2C}" dt="2026-09-10T10:25:19.995" v="276"/>
          <ac:spMkLst>
            <pc:docMk/>
            <pc:sldMk cId="1953470729" sldId="281"/>
            <ac:spMk id="44" creationId="{DFFD815C-BFD1-5CCC-7527-508BCAF2D545}"/>
          </ac:spMkLst>
        </pc:spChg>
        <pc:spChg chg="mod">
          <ac:chgData name="Nino Popkhadze" userId="c3dd920b-a0a5-4689-8d4c-f7271bcc60be" providerId="ADAL" clId="{BEA12C98-3AB0-46FA-B441-F89A2BB0FC2C}" dt="2026-09-10T10:25:19.995" v="276"/>
          <ac:spMkLst>
            <pc:docMk/>
            <pc:sldMk cId="1953470729" sldId="281"/>
            <ac:spMk id="45" creationId="{BDA74301-864B-5704-E455-82F0344A1A97}"/>
          </ac:spMkLst>
        </pc:spChg>
        <pc:spChg chg="add mod">
          <ac:chgData name="Nino Popkhadze" userId="c3dd920b-a0a5-4689-8d4c-f7271bcc60be" providerId="ADAL" clId="{BEA12C98-3AB0-46FA-B441-F89A2BB0FC2C}" dt="2026-09-10T10:28:49.111" v="311" actId="1076"/>
          <ac:spMkLst>
            <pc:docMk/>
            <pc:sldMk cId="1953470729" sldId="281"/>
            <ac:spMk id="47" creationId="{38E24F8E-AC2D-A85E-8BD2-3B6AEDED576B}"/>
          </ac:spMkLst>
        </pc:spChg>
        <pc:spChg chg="mod">
          <ac:chgData name="Nino Popkhadze" userId="c3dd920b-a0a5-4689-8d4c-f7271bcc60be" providerId="ADAL" clId="{BEA12C98-3AB0-46FA-B441-F89A2BB0FC2C}" dt="2026-09-10T10:30:24.805" v="385"/>
          <ac:spMkLst>
            <pc:docMk/>
            <pc:sldMk cId="1953470729" sldId="281"/>
            <ac:spMk id="49" creationId="{A39373D2-60A1-9D51-FF3E-E69872EDD1E4}"/>
          </ac:spMkLst>
        </pc:spChg>
        <pc:spChg chg="mod">
          <ac:chgData name="Nino Popkhadze" userId="c3dd920b-a0a5-4689-8d4c-f7271bcc60be" providerId="ADAL" clId="{BEA12C98-3AB0-46FA-B441-F89A2BB0FC2C}" dt="2026-09-10T10:30:24.805" v="385"/>
          <ac:spMkLst>
            <pc:docMk/>
            <pc:sldMk cId="1953470729" sldId="281"/>
            <ac:spMk id="50" creationId="{3BC9327F-DBCD-1C8B-2974-DAC7D654F740}"/>
          </ac:spMkLst>
        </pc:spChg>
        <pc:grpChg chg="mod">
          <ac:chgData name="Nino Popkhadze" userId="c3dd920b-a0a5-4689-8d4c-f7271bcc60be" providerId="ADAL" clId="{BEA12C98-3AB0-46FA-B441-F89A2BB0FC2C}" dt="2026-09-10T10:18:16.595" v="213" actId="1076"/>
          <ac:grpSpMkLst>
            <pc:docMk/>
            <pc:sldMk cId="1953470729" sldId="281"/>
            <ac:grpSpMk id="4" creationId="{4FAC3364-1219-37B2-B958-C5E9AE9844D4}"/>
          </ac:grpSpMkLst>
        </pc:grpChg>
        <pc:grpChg chg="mod">
          <ac:chgData name="Nino Popkhadze" userId="c3dd920b-a0a5-4689-8d4c-f7271bcc60be" providerId="ADAL" clId="{BEA12C98-3AB0-46FA-B441-F89A2BB0FC2C}" dt="2026-09-10T10:31:03.097" v="390" actId="1076"/>
          <ac:grpSpMkLst>
            <pc:docMk/>
            <pc:sldMk cId="1953470729" sldId="281"/>
            <ac:grpSpMk id="7" creationId="{23D39A20-FA0E-7C73-E4B3-6BD4B6CF3BD0}"/>
          </ac:grpSpMkLst>
        </pc:grpChg>
        <pc:grpChg chg="add mod">
          <ac:chgData name="Nino Popkhadze" userId="c3dd920b-a0a5-4689-8d4c-f7271bcc60be" providerId="ADAL" clId="{BEA12C98-3AB0-46FA-B441-F89A2BB0FC2C}" dt="2026-09-10T10:31:19.137" v="392" actId="1076"/>
          <ac:grpSpMkLst>
            <pc:docMk/>
            <pc:sldMk cId="1953470729" sldId="281"/>
            <ac:grpSpMk id="22" creationId="{810AC405-64C9-E81E-A354-7D6AAD345F4C}"/>
          </ac:grpSpMkLst>
        </pc:grpChg>
        <pc:grpChg chg="add mod">
          <ac:chgData name="Nino Popkhadze" userId="c3dd920b-a0a5-4689-8d4c-f7271bcc60be" providerId="ADAL" clId="{BEA12C98-3AB0-46FA-B441-F89A2BB0FC2C}" dt="2026-09-10T10:31:22.220" v="393" actId="1076"/>
          <ac:grpSpMkLst>
            <pc:docMk/>
            <pc:sldMk cId="1953470729" sldId="281"/>
            <ac:grpSpMk id="25" creationId="{3532C14C-D912-DEB4-EE04-12CA8C12BB16}"/>
          </ac:grpSpMkLst>
        </pc:grpChg>
        <pc:grpChg chg="add mod">
          <ac:chgData name="Nino Popkhadze" userId="c3dd920b-a0a5-4689-8d4c-f7271bcc60be" providerId="ADAL" clId="{BEA12C98-3AB0-46FA-B441-F89A2BB0FC2C}" dt="2026-09-10T10:31:25.122" v="394" actId="1076"/>
          <ac:grpSpMkLst>
            <pc:docMk/>
            <pc:sldMk cId="1953470729" sldId="281"/>
            <ac:grpSpMk id="28" creationId="{03017DBD-EFC3-3E13-B8AD-68CC66E39422}"/>
          </ac:grpSpMkLst>
        </pc:grpChg>
        <pc:grpChg chg="add mod">
          <ac:chgData name="Nino Popkhadze" userId="c3dd920b-a0a5-4689-8d4c-f7271bcc60be" providerId="ADAL" clId="{BEA12C98-3AB0-46FA-B441-F89A2BB0FC2C}" dt="2026-09-10T10:31:27.798" v="395" actId="1076"/>
          <ac:grpSpMkLst>
            <pc:docMk/>
            <pc:sldMk cId="1953470729" sldId="281"/>
            <ac:grpSpMk id="31" creationId="{A268C3B7-C791-73E4-7930-2A89C678BA90}"/>
          </ac:grpSpMkLst>
        </pc:grpChg>
        <pc:grpChg chg="add mod">
          <ac:chgData name="Nino Popkhadze" userId="c3dd920b-a0a5-4689-8d4c-f7271bcc60be" providerId="ADAL" clId="{BEA12C98-3AB0-46FA-B441-F89A2BB0FC2C}" dt="2026-09-10T10:31:31.550" v="396" actId="1076"/>
          <ac:grpSpMkLst>
            <pc:docMk/>
            <pc:sldMk cId="1953470729" sldId="281"/>
            <ac:grpSpMk id="34" creationId="{EA628851-92B9-43B7-D3E5-76F238648E40}"/>
          </ac:grpSpMkLst>
        </pc:grpChg>
        <pc:grpChg chg="add mod">
          <ac:chgData name="Nino Popkhadze" userId="c3dd920b-a0a5-4689-8d4c-f7271bcc60be" providerId="ADAL" clId="{BEA12C98-3AB0-46FA-B441-F89A2BB0FC2C}" dt="2026-09-10T10:31:36.190" v="397" actId="1076"/>
          <ac:grpSpMkLst>
            <pc:docMk/>
            <pc:sldMk cId="1953470729" sldId="281"/>
            <ac:grpSpMk id="37" creationId="{68D2D23A-4368-4BAF-0317-AAF131A007C8}"/>
          </ac:grpSpMkLst>
        </pc:grpChg>
        <pc:grpChg chg="add mod">
          <ac:chgData name="Nino Popkhadze" userId="c3dd920b-a0a5-4689-8d4c-f7271bcc60be" providerId="ADAL" clId="{BEA12C98-3AB0-46FA-B441-F89A2BB0FC2C}" dt="2026-09-10T10:31:38.593" v="398" actId="1076"/>
          <ac:grpSpMkLst>
            <pc:docMk/>
            <pc:sldMk cId="1953470729" sldId="281"/>
            <ac:grpSpMk id="40" creationId="{7C7BD4E7-19CD-992F-6956-DB3A59B0D8F0}"/>
          </ac:grpSpMkLst>
        </pc:grpChg>
        <pc:grpChg chg="add mod">
          <ac:chgData name="Nino Popkhadze" userId="c3dd920b-a0a5-4689-8d4c-f7271bcc60be" providerId="ADAL" clId="{BEA12C98-3AB0-46FA-B441-F89A2BB0FC2C}" dt="2026-09-10T10:31:43.387" v="399" actId="1076"/>
          <ac:grpSpMkLst>
            <pc:docMk/>
            <pc:sldMk cId="1953470729" sldId="281"/>
            <ac:grpSpMk id="43" creationId="{BE08FCD3-8C0D-36F8-234D-C18CA30136E0}"/>
          </ac:grpSpMkLst>
        </pc:grpChg>
        <pc:grpChg chg="add mod">
          <ac:chgData name="Nino Popkhadze" userId="c3dd920b-a0a5-4689-8d4c-f7271bcc60be" providerId="ADAL" clId="{BEA12C98-3AB0-46FA-B441-F89A2BB0FC2C}" dt="2026-09-10T10:31:48.013" v="400" actId="1076"/>
          <ac:grpSpMkLst>
            <pc:docMk/>
            <pc:sldMk cId="1953470729" sldId="281"/>
            <ac:grpSpMk id="48" creationId="{CE2B6D73-53C9-112E-7BA6-D33570CF0A02}"/>
          </ac:grpSpMkLst>
        </pc:grpChg>
        <pc:picChg chg="add mod">
          <ac:chgData name="Nino Popkhadze" userId="c3dd920b-a0a5-4689-8d4c-f7271bcc60be" providerId="ADAL" clId="{BEA12C98-3AB0-46FA-B441-F89A2BB0FC2C}" dt="2026-09-10T10:23:00.582" v="232" actId="1076"/>
          <ac:picMkLst>
            <pc:docMk/>
            <pc:sldMk cId="1953470729" sldId="281"/>
            <ac:picMk id="17" creationId="{5BBBE6C4-B7D9-5DB9-0E02-ECD68DBB8FF6}"/>
          </ac:picMkLst>
        </pc:picChg>
        <pc:picChg chg="add mod">
          <ac:chgData name="Nino Popkhadze" userId="c3dd920b-a0a5-4689-8d4c-f7271bcc60be" providerId="ADAL" clId="{BEA12C98-3AB0-46FA-B441-F89A2BB0FC2C}" dt="2026-09-10T10:32:46.323" v="405" actId="1076"/>
          <ac:picMkLst>
            <pc:docMk/>
            <pc:sldMk cId="1953470729" sldId="281"/>
            <ac:picMk id="52" creationId="{06F46FF0-A796-E93D-7ADC-EBFB4D84E97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svg"/><Relationship Id="rId7" Type="http://schemas.openxmlformats.org/officeDocument/2006/relationships/image" Target="../media/image37.sv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10" Type="http://schemas.openxmlformats.org/officeDocument/2006/relationships/image" Target="../media/image3.png"/><Relationship Id="rId4" Type="http://schemas.openxmlformats.org/officeDocument/2006/relationships/image" Target="../media/image34.svg"/><Relationship Id="rId9" Type="http://schemas.openxmlformats.org/officeDocument/2006/relationships/image" Target="../media/image39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80770" y="6487444"/>
            <a:ext cx="12156704" cy="3551254"/>
          </a:xfrm>
          <a:custGeom>
            <a:avLst/>
            <a:gdLst/>
            <a:ahLst/>
            <a:cxnLst/>
            <a:rect l="l" t="t" r="r" b="b"/>
            <a:pathLst>
              <a:path w="12156704" h="3322321">
                <a:moveTo>
                  <a:pt x="0" y="1916412"/>
                </a:moveTo>
                <a:lnTo>
                  <a:pt x="0" y="3093721"/>
                </a:lnTo>
                <a:cubicBezTo>
                  <a:pt x="0" y="3154350"/>
                  <a:pt x="24085" y="3212495"/>
                  <a:pt x="66955" y="3255365"/>
                </a:cubicBezTo>
                <a:cubicBezTo>
                  <a:pt x="109826" y="3298237"/>
                  <a:pt x="167972" y="3322321"/>
                  <a:pt x="228600" y="3322321"/>
                </a:cubicBezTo>
                <a:lnTo>
                  <a:pt x="11928104" y="3322321"/>
                </a:lnTo>
                <a:cubicBezTo>
                  <a:pt x="11988733" y="3322321"/>
                  <a:pt x="12046879" y="3298237"/>
                  <a:pt x="12089749" y="3255365"/>
                </a:cubicBezTo>
                <a:cubicBezTo>
                  <a:pt x="12132621" y="3212495"/>
                  <a:pt x="12156704" y="3154350"/>
                  <a:pt x="12156704" y="3093721"/>
                </a:cubicBezTo>
                <a:lnTo>
                  <a:pt x="12156704" y="228600"/>
                </a:lnTo>
                <a:cubicBezTo>
                  <a:pt x="12156704" y="102348"/>
                  <a:pt x="12054357" y="0"/>
                  <a:pt x="11928104" y="0"/>
                </a:cubicBezTo>
                <a:lnTo>
                  <a:pt x="1788821" y="0"/>
                </a:lnTo>
              </a:path>
            </a:pathLst>
          </a:custGeom>
          <a:ln w="28575" cap="flat">
            <a:solidFill>
              <a:srgbClr val="00B6ED"/>
            </a:solidFill>
            <a:prstDash val="sysDash"/>
            <a:headEnd type="none" w="sm" len="sm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256661" y="7621525"/>
            <a:ext cx="826839" cy="716250"/>
          </a:xfrm>
          <a:custGeom>
            <a:avLst/>
            <a:gdLst/>
            <a:ahLst/>
            <a:cxnLst/>
            <a:rect l="l" t="t" r="r" b="b"/>
            <a:pathLst>
              <a:path w="826839" h="716250">
                <a:moveTo>
                  <a:pt x="0" y="0"/>
                </a:moveTo>
                <a:lnTo>
                  <a:pt x="826840" y="0"/>
                </a:lnTo>
                <a:lnTo>
                  <a:pt x="826840" y="716250"/>
                </a:lnTo>
                <a:lnTo>
                  <a:pt x="0" y="716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557420" y="3313816"/>
            <a:ext cx="8456709" cy="2923256"/>
          </a:xfrm>
          <a:custGeom>
            <a:avLst/>
            <a:gdLst/>
            <a:ahLst/>
            <a:cxnLst/>
            <a:rect l="l" t="t" r="r" b="b"/>
            <a:pathLst>
              <a:path w="8456709" h="3322321">
                <a:moveTo>
                  <a:pt x="0" y="1916412"/>
                </a:moveTo>
                <a:lnTo>
                  <a:pt x="0" y="3093721"/>
                </a:lnTo>
                <a:cubicBezTo>
                  <a:pt x="0" y="3154350"/>
                  <a:pt x="24084" y="3212495"/>
                  <a:pt x="66955" y="3255366"/>
                </a:cubicBezTo>
                <a:cubicBezTo>
                  <a:pt x="109826" y="3298237"/>
                  <a:pt x="167971" y="3322321"/>
                  <a:pt x="228600" y="3322321"/>
                </a:cubicBezTo>
                <a:lnTo>
                  <a:pt x="8228108" y="3322321"/>
                </a:lnTo>
                <a:cubicBezTo>
                  <a:pt x="8354361" y="3322321"/>
                  <a:pt x="8456708" y="3219974"/>
                  <a:pt x="8456708" y="3093721"/>
                </a:cubicBezTo>
                <a:lnTo>
                  <a:pt x="8456708" y="228600"/>
                </a:lnTo>
                <a:cubicBezTo>
                  <a:pt x="8456708" y="167971"/>
                  <a:pt x="8432625" y="109826"/>
                  <a:pt x="8389753" y="66955"/>
                </a:cubicBezTo>
                <a:cubicBezTo>
                  <a:pt x="8346882" y="24085"/>
                  <a:pt x="8288737" y="0"/>
                  <a:pt x="8228108" y="0"/>
                </a:cubicBezTo>
                <a:lnTo>
                  <a:pt x="1788821" y="0"/>
                </a:lnTo>
              </a:path>
            </a:pathLst>
          </a:custGeom>
          <a:ln w="28575" cap="flat">
            <a:solidFill>
              <a:srgbClr val="00B6ED"/>
            </a:solidFill>
            <a:prstDash val="sysDash"/>
            <a:headEnd type="none" w="sm" len="sm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9688013" y="3543300"/>
            <a:ext cx="8555484" cy="32463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Compostela Group of Universities</a:t>
            </a:r>
          </a:p>
          <a:p>
            <a:pPr algn="ctr">
              <a:lnSpc>
                <a:spcPts val="6440"/>
              </a:lnSpc>
            </a:pPr>
            <a:r>
              <a:rPr lang="en-US" sz="4600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September 2026 </a:t>
            </a:r>
          </a:p>
          <a:p>
            <a:pPr algn="ctr">
              <a:lnSpc>
                <a:spcPts val="6440"/>
              </a:lnSpc>
            </a:pPr>
            <a:endParaRPr lang="en-US" sz="4600" b="1" dirty="0">
              <a:solidFill>
                <a:srgbClr val="FFFFFF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9144000" y="3873950"/>
            <a:ext cx="826839" cy="716250"/>
          </a:xfrm>
          <a:custGeom>
            <a:avLst/>
            <a:gdLst/>
            <a:ahLst/>
            <a:cxnLst/>
            <a:rect l="l" t="t" r="r" b="b"/>
            <a:pathLst>
              <a:path w="826839" h="716250">
                <a:moveTo>
                  <a:pt x="0" y="0"/>
                </a:moveTo>
                <a:lnTo>
                  <a:pt x="826839" y="0"/>
                </a:lnTo>
                <a:lnTo>
                  <a:pt x="826839" y="716249"/>
                </a:lnTo>
                <a:lnTo>
                  <a:pt x="0" y="7162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99481" y="248302"/>
            <a:ext cx="8555484" cy="5398783"/>
          </a:xfrm>
          <a:custGeom>
            <a:avLst/>
            <a:gdLst/>
            <a:ahLst/>
            <a:cxnLst/>
            <a:rect l="l" t="t" r="r" b="b"/>
            <a:pathLst>
              <a:path w="8555484" h="5398783">
                <a:moveTo>
                  <a:pt x="0" y="0"/>
                </a:moveTo>
                <a:lnTo>
                  <a:pt x="8555484" y="0"/>
                </a:lnTo>
                <a:lnTo>
                  <a:pt x="8555484" y="5398783"/>
                </a:lnTo>
                <a:lnTo>
                  <a:pt x="0" y="53987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4450526" y="6885494"/>
            <a:ext cx="5098202" cy="778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Nino Popkhadze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054888" y="7761218"/>
            <a:ext cx="4089112" cy="747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3600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Policy Analyst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571799" y="9143154"/>
            <a:ext cx="10632314" cy="778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0"/>
              </a:lnSpc>
            </a:pPr>
            <a:r>
              <a:rPr lang="en-US" sz="4000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Governance, Funding and Public Policy </a:t>
            </a:r>
          </a:p>
        </p:txBody>
      </p:sp>
      <p:sp>
        <p:nvSpPr>
          <p:cNvPr id="11" name="Freeform 11"/>
          <p:cNvSpPr/>
          <p:nvPr/>
        </p:nvSpPr>
        <p:spPr>
          <a:xfrm>
            <a:off x="15544785" y="64756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5DD1F5-E225-B240-3331-07A1DAAF90BA}"/>
              </a:ext>
            </a:extLst>
          </p:cNvPr>
          <p:cNvSpPr txBox="1"/>
          <p:nvPr/>
        </p:nvSpPr>
        <p:spPr>
          <a:xfrm>
            <a:off x="2906768" y="8403212"/>
            <a:ext cx="10632313" cy="876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000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European University Association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6F9A39-2B13-BEFF-EFB2-F74ADA3CA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C04AD8E3-C488-8DAF-E03B-BCA4F115AA3C}"/>
              </a:ext>
            </a:extLst>
          </p:cNvPr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4FAC3364-1219-37B2-B958-C5E9AE9844D4}"/>
              </a:ext>
            </a:extLst>
          </p:cNvPr>
          <p:cNvGrpSpPr/>
          <p:nvPr/>
        </p:nvGrpSpPr>
        <p:grpSpPr>
          <a:xfrm>
            <a:off x="723235" y="1966755"/>
            <a:ext cx="465698" cy="465698"/>
            <a:chOff x="0" y="0"/>
            <a:chExt cx="812800" cy="8128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F2E7C37-2508-681F-AE5F-9CF727494E3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6ED"/>
            </a:solidFill>
            <a:ln w="38100" cap="sq">
              <a:solidFill>
                <a:srgbClr val="1800AD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200F576-F664-972C-B7D8-C191D1B62526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23D39A20-FA0E-7C73-E4B3-6BD4B6CF3BD0}"/>
              </a:ext>
            </a:extLst>
          </p:cNvPr>
          <p:cNvGrpSpPr/>
          <p:nvPr/>
        </p:nvGrpSpPr>
        <p:grpSpPr>
          <a:xfrm>
            <a:off x="691244" y="2514727"/>
            <a:ext cx="465698" cy="465698"/>
            <a:chOff x="0" y="0"/>
            <a:chExt cx="812800" cy="8128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938EE2E-055B-EBD6-1448-6E4255DEC87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6ED"/>
            </a:solidFill>
            <a:ln w="38100" cap="sq">
              <a:solidFill>
                <a:srgbClr val="1800AD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D274C278-7606-976C-AF7C-616F8972C0BA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 dirty="0"/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2EDF133C-DC99-9DD0-649E-A3363E48A439}"/>
              </a:ext>
            </a:extLst>
          </p:cNvPr>
          <p:cNvSpPr txBox="1"/>
          <p:nvPr/>
        </p:nvSpPr>
        <p:spPr>
          <a:xfrm>
            <a:off x="8305800" y="1623097"/>
            <a:ext cx="10479517" cy="12580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GB" sz="2800" b="1" i="1" dirty="0">
                <a:solidFill>
                  <a:schemeClr val="bg1"/>
                </a:solidFill>
              </a:rPr>
              <a:t>“Supporting our members to excel in service to society”</a:t>
            </a:r>
          </a:p>
          <a:p>
            <a:pPr algn="ctr">
              <a:lnSpc>
                <a:spcPts val="7000"/>
              </a:lnSpc>
            </a:pPr>
            <a:endParaRPr lang="en-US" sz="4000" dirty="0">
              <a:solidFill>
                <a:schemeClr val="bg1"/>
              </a:solidFill>
              <a:latin typeface="Klavika Basic 1"/>
              <a:ea typeface="Klavika Basic 1"/>
              <a:cs typeface="Klavika Basic 1"/>
              <a:sym typeface="Klavika Basic 1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4D5FE9A5-B474-B7F7-A517-082935809B1A}"/>
              </a:ext>
            </a:extLst>
          </p:cNvPr>
          <p:cNvSpPr txBox="1"/>
          <p:nvPr/>
        </p:nvSpPr>
        <p:spPr>
          <a:xfrm>
            <a:off x="1329144" y="1834830"/>
            <a:ext cx="10591800" cy="12080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GB" altLang="en-US" sz="3200" b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Established in 2001</a:t>
            </a:r>
          </a:p>
          <a:p>
            <a:pPr>
              <a:lnSpc>
                <a:spcPts val="4900"/>
              </a:lnSpc>
            </a:pPr>
            <a:r>
              <a:rPr lang="en-GB" altLang="en-US" sz="3200" b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Representing 900 members across 49 countries 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5BBBE6C4-B7D9-5DB9-0E02-ECD68DBB8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3174245"/>
            <a:ext cx="8839200" cy="609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41420A0-5E03-524B-CC66-A7F398A36B94}"/>
              </a:ext>
            </a:extLst>
          </p:cNvPr>
          <p:cNvSpPr txBox="1"/>
          <p:nvPr/>
        </p:nvSpPr>
        <p:spPr>
          <a:xfrm>
            <a:off x="1221217" y="3478080"/>
            <a:ext cx="92583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3" indent="-457200">
              <a:buFont typeface="Arial" panose="020B0604020202020204" pitchFamily="34" charset="0"/>
              <a:buChar char="•"/>
            </a:pP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Facilitates dialogue on higher education &amp; research</a:t>
            </a:r>
          </a:p>
          <a:p>
            <a:pPr marL="457200" lvl="3" indent="-457200">
              <a:buFont typeface="Arial" panose="020B0604020202020204" pitchFamily="34" charset="0"/>
              <a:buChar char="•"/>
            </a:pP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Represents the interests of the higher education sector</a:t>
            </a:r>
          </a:p>
          <a:p>
            <a:pPr marL="457200" lvl="3" indent="-457200">
              <a:buFont typeface="Arial" panose="020B0604020202020204" pitchFamily="34" charset="0"/>
              <a:buChar char="•"/>
            </a:pP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S</a:t>
            </a:r>
            <a:r>
              <a:rPr lang="fr-FR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u</a:t>
            </a: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p</a:t>
            </a:r>
            <a:r>
              <a:rPr lang="fr-FR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p</a:t>
            </a: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o</a:t>
            </a:r>
            <a:r>
              <a:rPr lang="fr-FR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r</a:t>
            </a:r>
            <a:r>
              <a:rPr lang="en-GB" altLang="en-GB" sz="2400" dirty="0" err="1">
                <a:solidFill>
                  <a:schemeClr val="bg1"/>
                </a:solidFill>
                <a:latin typeface="Arial" panose="020B0604020202020204" pitchFamily="34" charset="0"/>
              </a:rPr>
              <a:t>ts</a:t>
            </a: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fr-FR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the </a:t>
            </a:r>
            <a:r>
              <a:rPr lang="fr-FR" altLang="en-GB" sz="2400" dirty="0" err="1">
                <a:solidFill>
                  <a:schemeClr val="bg1"/>
                </a:solidFill>
                <a:latin typeface="Arial" panose="020B0604020202020204" pitchFamily="34" charset="0"/>
              </a:rPr>
              <a:t>sector</a:t>
            </a:r>
            <a:r>
              <a:rPr lang="fr-FR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with a range of services (strategy development, </a:t>
            </a:r>
            <a:r>
              <a:rPr lang="fr-FR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t</a:t>
            </a: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h</a:t>
            </a:r>
            <a:r>
              <a:rPr lang="fr-FR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e</a:t>
            </a: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m</a:t>
            </a:r>
            <a:r>
              <a:rPr lang="fr-FR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a</a:t>
            </a: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t</a:t>
            </a:r>
            <a:r>
              <a:rPr lang="fr-FR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i</a:t>
            </a: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c </a:t>
            </a:r>
            <a:r>
              <a:rPr lang="fr-FR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p</a:t>
            </a: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e</a:t>
            </a:r>
            <a:r>
              <a:rPr lang="fr-FR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e</a:t>
            </a: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r groups &amp; </a:t>
            </a:r>
            <a:r>
              <a:rPr lang="fr-FR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f</a:t>
            </a: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o</a:t>
            </a:r>
            <a:r>
              <a:rPr lang="fr-FR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c</a:t>
            </a: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u</a:t>
            </a:r>
            <a:r>
              <a:rPr lang="fr-FR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s</a:t>
            </a: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fr-FR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g</a:t>
            </a:r>
            <a:r>
              <a:rPr lang="en-GB" altLang="en-GB" sz="2400" dirty="0" err="1">
                <a:solidFill>
                  <a:schemeClr val="bg1"/>
                </a:solidFill>
                <a:latin typeface="Arial" panose="020B0604020202020204" pitchFamily="34" charset="0"/>
              </a:rPr>
              <a:t>roups</a:t>
            </a: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, </a:t>
            </a:r>
            <a:r>
              <a:rPr lang="fr-FR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e</a:t>
            </a: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v</a:t>
            </a:r>
            <a:r>
              <a:rPr lang="fr-FR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e</a:t>
            </a: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n</a:t>
            </a:r>
            <a:r>
              <a:rPr lang="fr-FR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t</a:t>
            </a: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s, and </a:t>
            </a:r>
            <a:r>
              <a:rPr lang="fr-FR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p</a:t>
            </a:r>
            <a:r>
              <a:rPr lang="en-GB" altLang="en-GB" sz="2400" dirty="0" err="1">
                <a:solidFill>
                  <a:schemeClr val="bg1"/>
                </a:solidFill>
                <a:latin typeface="Arial" panose="020B0604020202020204" pitchFamily="34" charset="0"/>
              </a:rPr>
              <a:t>ublications</a:t>
            </a: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)</a:t>
            </a:r>
          </a:p>
          <a:p>
            <a:pPr marL="457200" lvl="3" indent="-457200">
              <a:buFont typeface="Arial" panose="020B0604020202020204" pitchFamily="34" charset="0"/>
              <a:buChar char="•"/>
            </a:pP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Data powerhouse </a:t>
            </a:r>
          </a:p>
          <a:p>
            <a:pPr marL="457200" lvl="3" indent="-457200">
              <a:buFont typeface="Arial" panose="020B0604020202020204" pitchFamily="34" charset="0"/>
              <a:buChar char="•"/>
            </a:pP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Shares good practice </a:t>
            </a:r>
          </a:p>
          <a:p>
            <a:pPr marL="457200" lvl="3" indent="-457200">
              <a:buFont typeface="Arial" panose="020B0604020202020204" pitchFamily="34" charset="0"/>
              <a:buChar char="•"/>
            </a:pP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Supports reform processes across Europe and beyond</a:t>
            </a:r>
          </a:p>
          <a:p>
            <a:pPr marL="457200" lvl="3" indent="-457200">
              <a:buFont typeface="Arial" panose="020B0604020202020204" pitchFamily="34" charset="0"/>
              <a:buChar char="•"/>
            </a:pPr>
            <a:r>
              <a:rPr lang="en-GB" altLang="en-GB" sz="2400" dirty="0">
                <a:solidFill>
                  <a:schemeClr val="bg1"/>
                </a:solidFill>
                <a:latin typeface="Arial" panose="020B0604020202020204" pitchFamily="34" charset="0"/>
              </a:rPr>
              <a:t>Connects members with EU policy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810AC405-64C9-E81E-A354-7D6AAD345F4C}"/>
              </a:ext>
            </a:extLst>
          </p:cNvPr>
          <p:cNvGrpSpPr/>
          <p:nvPr/>
        </p:nvGrpSpPr>
        <p:grpSpPr>
          <a:xfrm>
            <a:off x="1188933" y="3580095"/>
            <a:ext cx="341227" cy="318650"/>
            <a:chOff x="0" y="0"/>
            <a:chExt cx="812800" cy="812800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F7C5604F-D416-858C-7912-82AE1A216D9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6ED"/>
            </a:solidFill>
            <a:ln w="38100" cap="sq">
              <a:solidFill>
                <a:srgbClr val="1800AD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TextBox 6">
              <a:extLst>
                <a:ext uri="{FF2B5EF4-FFF2-40B4-BE49-F238E27FC236}">
                  <a16:creationId xmlns:a16="http://schemas.microsoft.com/office/drawing/2014/main" id="{A8C0A715-E062-6023-3500-D25FE7048373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grpSp>
        <p:nvGrpSpPr>
          <p:cNvPr id="25" name="Group 4">
            <a:extLst>
              <a:ext uri="{FF2B5EF4-FFF2-40B4-BE49-F238E27FC236}">
                <a16:creationId xmlns:a16="http://schemas.microsoft.com/office/drawing/2014/main" id="{3532C14C-D912-DEB4-EE04-12CA8C12BB16}"/>
              </a:ext>
            </a:extLst>
          </p:cNvPr>
          <p:cNvGrpSpPr/>
          <p:nvPr/>
        </p:nvGrpSpPr>
        <p:grpSpPr>
          <a:xfrm>
            <a:off x="1156942" y="3991136"/>
            <a:ext cx="341227" cy="318650"/>
            <a:chOff x="0" y="0"/>
            <a:chExt cx="812800" cy="812800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4E51D4F9-93B8-3EE0-7BCE-559C5DF264F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6ED"/>
            </a:solidFill>
            <a:ln w="38100" cap="sq">
              <a:solidFill>
                <a:srgbClr val="1800AD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TextBox 6">
              <a:extLst>
                <a:ext uri="{FF2B5EF4-FFF2-40B4-BE49-F238E27FC236}">
                  <a16:creationId xmlns:a16="http://schemas.microsoft.com/office/drawing/2014/main" id="{20EB08F9-F975-DA9F-AFC0-F658E81A3BC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grpSp>
        <p:nvGrpSpPr>
          <p:cNvPr id="28" name="Group 4">
            <a:extLst>
              <a:ext uri="{FF2B5EF4-FFF2-40B4-BE49-F238E27FC236}">
                <a16:creationId xmlns:a16="http://schemas.microsoft.com/office/drawing/2014/main" id="{03017DBD-EFC3-3E13-B8AD-68CC66E39422}"/>
              </a:ext>
            </a:extLst>
          </p:cNvPr>
          <p:cNvGrpSpPr/>
          <p:nvPr/>
        </p:nvGrpSpPr>
        <p:grpSpPr>
          <a:xfrm>
            <a:off x="1166506" y="4375759"/>
            <a:ext cx="341227" cy="318650"/>
            <a:chOff x="0" y="0"/>
            <a:chExt cx="812800" cy="812800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C69D452F-98D7-E064-4D28-130F048E90E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6ED"/>
            </a:solidFill>
            <a:ln w="38100" cap="sq">
              <a:solidFill>
                <a:srgbClr val="1800AD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Box 6">
              <a:extLst>
                <a:ext uri="{FF2B5EF4-FFF2-40B4-BE49-F238E27FC236}">
                  <a16:creationId xmlns:a16="http://schemas.microsoft.com/office/drawing/2014/main" id="{71B2CBB5-15F9-F333-C563-DF4FC2819C01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 dirty="0"/>
            </a:p>
          </p:txBody>
        </p:sp>
      </p:grpSp>
      <p:grpSp>
        <p:nvGrpSpPr>
          <p:cNvPr id="31" name="Group 4">
            <a:extLst>
              <a:ext uri="{FF2B5EF4-FFF2-40B4-BE49-F238E27FC236}">
                <a16:creationId xmlns:a16="http://schemas.microsoft.com/office/drawing/2014/main" id="{A268C3B7-C791-73E4-7930-2A89C678BA90}"/>
              </a:ext>
            </a:extLst>
          </p:cNvPr>
          <p:cNvGrpSpPr/>
          <p:nvPr/>
        </p:nvGrpSpPr>
        <p:grpSpPr>
          <a:xfrm>
            <a:off x="1168142" y="4745013"/>
            <a:ext cx="341227" cy="318650"/>
            <a:chOff x="0" y="0"/>
            <a:chExt cx="812800" cy="812800"/>
          </a:xfrm>
        </p:grpSpPr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BC05D545-D04B-85C3-F608-CAD5402DB19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6ED"/>
            </a:solidFill>
            <a:ln w="38100" cap="sq">
              <a:solidFill>
                <a:srgbClr val="1800AD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TextBox 6">
              <a:extLst>
                <a:ext uri="{FF2B5EF4-FFF2-40B4-BE49-F238E27FC236}">
                  <a16:creationId xmlns:a16="http://schemas.microsoft.com/office/drawing/2014/main" id="{6A4EB9C9-A52E-C005-A064-CC4146E25B4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 dirty="0"/>
            </a:p>
          </p:txBody>
        </p:sp>
      </p:grpSp>
      <p:grpSp>
        <p:nvGrpSpPr>
          <p:cNvPr id="34" name="Group 4">
            <a:extLst>
              <a:ext uri="{FF2B5EF4-FFF2-40B4-BE49-F238E27FC236}">
                <a16:creationId xmlns:a16="http://schemas.microsoft.com/office/drawing/2014/main" id="{EA628851-92B9-43B7-D3E5-76F238648E40}"/>
              </a:ext>
            </a:extLst>
          </p:cNvPr>
          <p:cNvGrpSpPr/>
          <p:nvPr/>
        </p:nvGrpSpPr>
        <p:grpSpPr>
          <a:xfrm>
            <a:off x="1166505" y="5146226"/>
            <a:ext cx="341227" cy="318650"/>
            <a:chOff x="0" y="0"/>
            <a:chExt cx="812800" cy="812800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4406DC36-867C-8B17-6FCD-667747A02E2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6ED"/>
            </a:solidFill>
            <a:ln w="38100" cap="sq">
              <a:solidFill>
                <a:srgbClr val="1800AD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TextBox 6">
              <a:extLst>
                <a:ext uri="{FF2B5EF4-FFF2-40B4-BE49-F238E27FC236}">
                  <a16:creationId xmlns:a16="http://schemas.microsoft.com/office/drawing/2014/main" id="{06164D97-698C-4F37-8889-876AA432FDC7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 dirty="0"/>
            </a:p>
          </p:txBody>
        </p:sp>
      </p:grpSp>
      <p:grpSp>
        <p:nvGrpSpPr>
          <p:cNvPr id="37" name="Group 4">
            <a:extLst>
              <a:ext uri="{FF2B5EF4-FFF2-40B4-BE49-F238E27FC236}">
                <a16:creationId xmlns:a16="http://schemas.microsoft.com/office/drawing/2014/main" id="{68D2D23A-4368-4BAF-0317-AAF131A007C8}"/>
              </a:ext>
            </a:extLst>
          </p:cNvPr>
          <p:cNvGrpSpPr/>
          <p:nvPr/>
        </p:nvGrpSpPr>
        <p:grpSpPr>
          <a:xfrm>
            <a:off x="1165659" y="5478159"/>
            <a:ext cx="341227" cy="318650"/>
            <a:chOff x="0" y="0"/>
            <a:chExt cx="812800" cy="812800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61CF7917-3558-A0AB-59B4-D7DB40BE1E8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6ED"/>
            </a:solidFill>
            <a:ln w="38100" cap="sq">
              <a:solidFill>
                <a:srgbClr val="1800AD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TextBox 6">
              <a:extLst>
                <a:ext uri="{FF2B5EF4-FFF2-40B4-BE49-F238E27FC236}">
                  <a16:creationId xmlns:a16="http://schemas.microsoft.com/office/drawing/2014/main" id="{1545C906-5BDF-8798-B015-3B04A7419EC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 dirty="0"/>
            </a:p>
          </p:txBody>
        </p:sp>
      </p:grpSp>
      <p:grpSp>
        <p:nvGrpSpPr>
          <p:cNvPr id="40" name="Group 4">
            <a:extLst>
              <a:ext uri="{FF2B5EF4-FFF2-40B4-BE49-F238E27FC236}">
                <a16:creationId xmlns:a16="http://schemas.microsoft.com/office/drawing/2014/main" id="{7C7BD4E7-19CD-992F-6956-DB3A59B0D8F0}"/>
              </a:ext>
            </a:extLst>
          </p:cNvPr>
          <p:cNvGrpSpPr/>
          <p:nvPr/>
        </p:nvGrpSpPr>
        <p:grpSpPr>
          <a:xfrm>
            <a:off x="1156927" y="5845875"/>
            <a:ext cx="341227" cy="318650"/>
            <a:chOff x="0" y="0"/>
            <a:chExt cx="812800" cy="812800"/>
          </a:xfrm>
        </p:grpSpPr>
        <p:sp>
          <p:nvSpPr>
            <p:cNvPr id="41" name="Freeform 5">
              <a:extLst>
                <a:ext uri="{FF2B5EF4-FFF2-40B4-BE49-F238E27FC236}">
                  <a16:creationId xmlns:a16="http://schemas.microsoft.com/office/drawing/2014/main" id="{04F9B5E2-A7EA-5234-2C97-C9B4C1CF4A0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6ED"/>
            </a:solidFill>
            <a:ln w="38100" cap="sq">
              <a:solidFill>
                <a:srgbClr val="1800AD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TextBox 6">
              <a:extLst>
                <a:ext uri="{FF2B5EF4-FFF2-40B4-BE49-F238E27FC236}">
                  <a16:creationId xmlns:a16="http://schemas.microsoft.com/office/drawing/2014/main" id="{E4058FF3-DB7C-7AEA-8EDA-5FAC061D560E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 dirty="0"/>
            </a:p>
          </p:txBody>
        </p:sp>
      </p:grpSp>
      <p:grpSp>
        <p:nvGrpSpPr>
          <p:cNvPr id="43" name="Group 4">
            <a:extLst>
              <a:ext uri="{FF2B5EF4-FFF2-40B4-BE49-F238E27FC236}">
                <a16:creationId xmlns:a16="http://schemas.microsoft.com/office/drawing/2014/main" id="{BE08FCD3-8C0D-36F8-234D-C18CA30136E0}"/>
              </a:ext>
            </a:extLst>
          </p:cNvPr>
          <p:cNvGrpSpPr/>
          <p:nvPr/>
        </p:nvGrpSpPr>
        <p:grpSpPr>
          <a:xfrm>
            <a:off x="1152823" y="6191968"/>
            <a:ext cx="341227" cy="318650"/>
            <a:chOff x="0" y="0"/>
            <a:chExt cx="812800" cy="812800"/>
          </a:xfrm>
        </p:grpSpPr>
        <p:sp>
          <p:nvSpPr>
            <p:cNvPr id="44" name="Freeform 5">
              <a:extLst>
                <a:ext uri="{FF2B5EF4-FFF2-40B4-BE49-F238E27FC236}">
                  <a16:creationId xmlns:a16="http://schemas.microsoft.com/office/drawing/2014/main" id="{DFFD815C-BFD1-5CCC-7527-508BCAF2D54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6ED"/>
            </a:solidFill>
            <a:ln w="38100" cap="sq">
              <a:solidFill>
                <a:srgbClr val="1800AD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TextBox 6">
              <a:extLst>
                <a:ext uri="{FF2B5EF4-FFF2-40B4-BE49-F238E27FC236}">
                  <a16:creationId xmlns:a16="http://schemas.microsoft.com/office/drawing/2014/main" id="{BDA74301-864B-5704-E455-82F0344A1A97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 dirty="0"/>
            </a:p>
          </p:txBody>
        </p:sp>
      </p:grpSp>
      <p:sp>
        <p:nvSpPr>
          <p:cNvPr id="47" name="TextBox 11">
            <a:extLst>
              <a:ext uri="{FF2B5EF4-FFF2-40B4-BE49-F238E27FC236}">
                <a16:creationId xmlns:a16="http://schemas.microsoft.com/office/drawing/2014/main" id="{38E24F8E-AC2D-A85E-8BD2-3B6AEDED576B}"/>
              </a:ext>
            </a:extLst>
          </p:cNvPr>
          <p:cNvSpPr txBox="1"/>
          <p:nvPr/>
        </p:nvSpPr>
        <p:spPr>
          <a:xfrm>
            <a:off x="0" y="123791"/>
            <a:ext cx="10479517" cy="8656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dirty="0">
                <a:solidFill>
                  <a:srgbClr val="00B0F0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European University Association  </a:t>
            </a:r>
          </a:p>
        </p:txBody>
      </p:sp>
      <p:grpSp>
        <p:nvGrpSpPr>
          <p:cNvPr id="48" name="Group 4">
            <a:extLst>
              <a:ext uri="{FF2B5EF4-FFF2-40B4-BE49-F238E27FC236}">
                <a16:creationId xmlns:a16="http://schemas.microsoft.com/office/drawing/2014/main" id="{CE2B6D73-53C9-112E-7BA6-D33570CF0A02}"/>
              </a:ext>
            </a:extLst>
          </p:cNvPr>
          <p:cNvGrpSpPr/>
          <p:nvPr/>
        </p:nvGrpSpPr>
        <p:grpSpPr>
          <a:xfrm>
            <a:off x="1197649" y="6573479"/>
            <a:ext cx="341227" cy="318650"/>
            <a:chOff x="0" y="0"/>
            <a:chExt cx="812800" cy="812800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A39373D2-60A1-9D51-FF3E-E69872EDD1E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6ED"/>
            </a:solidFill>
            <a:ln w="38100" cap="sq">
              <a:solidFill>
                <a:srgbClr val="1800AD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TextBox 6">
              <a:extLst>
                <a:ext uri="{FF2B5EF4-FFF2-40B4-BE49-F238E27FC236}">
                  <a16:creationId xmlns:a16="http://schemas.microsoft.com/office/drawing/2014/main" id="{3BC9327F-DBCD-1C8B-2974-DAC7D654F740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 dirty="0"/>
            </a:p>
          </p:txBody>
        </p:sp>
      </p:grpSp>
      <p:pic>
        <p:nvPicPr>
          <p:cNvPr id="52" name="Picture 51">
            <a:extLst>
              <a:ext uri="{FF2B5EF4-FFF2-40B4-BE49-F238E27FC236}">
                <a16:creationId xmlns:a16="http://schemas.microsoft.com/office/drawing/2014/main" id="{06F46FF0-A796-E93D-7ADC-EBFB4D84E9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75" y="8024690"/>
            <a:ext cx="2114948" cy="211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470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89417" y="2448265"/>
            <a:ext cx="6747943" cy="5972775"/>
          </a:xfrm>
          <a:custGeom>
            <a:avLst/>
            <a:gdLst/>
            <a:ahLst/>
            <a:cxnLst/>
            <a:rect l="l" t="t" r="r" b="b"/>
            <a:pathLst>
              <a:path w="6747943" h="5972775">
                <a:moveTo>
                  <a:pt x="0" y="0"/>
                </a:moveTo>
                <a:lnTo>
                  <a:pt x="6747943" y="0"/>
                </a:lnTo>
                <a:lnTo>
                  <a:pt x="6747943" y="5972775"/>
                </a:lnTo>
                <a:lnTo>
                  <a:pt x="0" y="59727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375638" y="1520058"/>
            <a:ext cx="465698" cy="46569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6ED"/>
            </a:solidFill>
            <a:ln w="38100" cap="sq">
              <a:solidFill>
                <a:srgbClr val="1800AD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512058" y="2505204"/>
            <a:ext cx="465698" cy="465698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6ED"/>
            </a:solidFill>
            <a:ln w="38100" cap="sq">
              <a:solidFill>
                <a:srgbClr val="1800AD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graphicFrame>
        <p:nvGraphicFramePr>
          <p:cNvPr id="10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064481"/>
              </p:ext>
            </p:extLst>
          </p:nvPr>
        </p:nvGraphicFramePr>
        <p:xfrm>
          <a:off x="11670464" y="3666656"/>
          <a:ext cx="4483936" cy="6315074"/>
        </p:xfrm>
        <a:graphic>
          <a:graphicData uri="http://schemas.openxmlformats.org/drawingml/2006/table">
            <a:tbl>
              <a:tblPr/>
              <a:tblGrid>
                <a:gridCol w="44839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25361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 dirty="0">
                          <a:solidFill>
                            <a:srgbClr val="000000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Top contributors 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5361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Italy 31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9483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Poland - 13</a:t>
                      </a:r>
                      <a:endParaRPr lang="en-US" sz="1100"/>
                    </a:p>
                    <a:p>
                      <a:pPr algn="ctr">
                        <a:lnSpc>
                          <a:spcPts val="4200"/>
                        </a:lnSpc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Türkiye - 13</a:t>
                      </a:r>
                    </a:p>
                    <a:p>
                      <a:pPr algn="ctr">
                        <a:lnSpc>
                          <a:spcPts val="2519"/>
                        </a:lnSpc>
                      </a:pPr>
                      <a:endParaRPr lang="en-US" sz="3000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4869">
                <a:tc>
                  <a:txBody>
                    <a:bodyPr/>
                    <a:lstStyle/>
                    <a:p>
                      <a:pPr algn="ctr">
                        <a:lnSpc>
                          <a:spcPts val="4339"/>
                        </a:lnSpc>
                        <a:defRPr/>
                      </a:pPr>
                      <a:r>
                        <a:rPr lang="en-US" sz="3099" dirty="0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Sweden - 11</a:t>
                      </a:r>
                      <a:endParaRPr lang="en-US" sz="1100" dirty="0"/>
                    </a:p>
                    <a:p>
                      <a:pPr algn="ctr">
                        <a:lnSpc>
                          <a:spcPts val="4339"/>
                        </a:lnSpc>
                      </a:pPr>
                      <a:r>
                        <a:rPr lang="en-US" sz="3099" dirty="0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France - 11 </a:t>
                      </a:r>
                    </a:p>
                    <a:p>
                      <a:pPr algn="ctr">
                        <a:lnSpc>
                          <a:spcPts val="4339"/>
                        </a:lnSpc>
                      </a:pPr>
                      <a:r>
                        <a:rPr lang="en-US" sz="3099" dirty="0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Czechia - 11</a:t>
                      </a:r>
                    </a:p>
                    <a:p>
                      <a:pPr algn="ctr">
                        <a:lnSpc>
                          <a:spcPts val="2519"/>
                        </a:lnSpc>
                      </a:pPr>
                      <a:endParaRPr lang="en-US" sz="3099" dirty="0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TextBox 11"/>
          <p:cNvSpPr txBox="1"/>
          <p:nvPr/>
        </p:nvSpPr>
        <p:spPr>
          <a:xfrm>
            <a:off x="2168224" y="1026437"/>
            <a:ext cx="4931538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Survey data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99508" y="1467510"/>
            <a:ext cx="6130746" cy="67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dirty="0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Data collection May -June 2024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77756" y="2448265"/>
            <a:ext cx="5427685" cy="605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dirty="0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168 HEIs from 34 countries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39674" y="759548"/>
            <a:ext cx="4931538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Survey data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1601" y="3670213"/>
            <a:ext cx="5427685" cy="67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dirty="0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Institutional profile 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2716" y="-362833"/>
            <a:ext cx="12028151" cy="108217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1633" y="711022"/>
            <a:ext cx="4931538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Survey data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-205548" y="4470400"/>
            <a:ext cx="5427685" cy="67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Institutional profile 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3442" y="-1210329"/>
            <a:ext cx="16127099" cy="125970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1633" y="711022"/>
            <a:ext cx="4931538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Survey data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-166441" y="3572681"/>
            <a:ext cx="5427685" cy="1292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Institutional profile 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STUDENT FTE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864" y="62437"/>
            <a:ext cx="12698207" cy="102581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1633" y="711022"/>
            <a:ext cx="4931538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Survey data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-205548" y="4470400"/>
            <a:ext cx="5427685" cy="1292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Institutional profile 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STAFF FTE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062" y="59939"/>
            <a:ext cx="12728184" cy="1026313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54992" y="3555405"/>
            <a:ext cx="8460727" cy="3970127"/>
          </a:xfrm>
          <a:custGeom>
            <a:avLst/>
            <a:gdLst/>
            <a:ahLst/>
            <a:cxnLst/>
            <a:rect l="l" t="t" r="r" b="b"/>
            <a:pathLst>
              <a:path w="8460727" h="3970127">
                <a:moveTo>
                  <a:pt x="0" y="0"/>
                </a:moveTo>
                <a:lnTo>
                  <a:pt x="8460727" y="0"/>
                </a:lnTo>
                <a:lnTo>
                  <a:pt x="8460727" y="3970127"/>
                </a:lnTo>
                <a:lnTo>
                  <a:pt x="0" y="39701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21" b="-16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286579" y="3555405"/>
            <a:ext cx="8633175" cy="4010888"/>
          </a:xfrm>
          <a:custGeom>
            <a:avLst/>
            <a:gdLst/>
            <a:ahLst/>
            <a:cxnLst/>
            <a:rect l="l" t="t" r="r" b="b"/>
            <a:pathLst>
              <a:path w="8633175" h="4010888">
                <a:moveTo>
                  <a:pt x="0" y="0"/>
                </a:moveTo>
                <a:lnTo>
                  <a:pt x="8633175" y="0"/>
                </a:lnTo>
                <a:lnTo>
                  <a:pt x="8633175" y="4010888"/>
                </a:lnTo>
                <a:lnTo>
                  <a:pt x="0" y="40108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955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4969926" y="157793"/>
            <a:ext cx="7891585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dirty="0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Average Income Structure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98739" y="2272921"/>
            <a:ext cx="5427685" cy="890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</a:pPr>
            <a:r>
              <a:rPr lang="en-US" sz="4699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2024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889324" y="2272921"/>
            <a:ext cx="5427685" cy="890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</a:pPr>
            <a:r>
              <a:rPr lang="en-US" sz="4699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2009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72296" y="2695897"/>
            <a:ext cx="14092579" cy="6065738"/>
          </a:xfrm>
          <a:custGeom>
            <a:avLst/>
            <a:gdLst/>
            <a:ahLst/>
            <a:cxnLst/>
            <a:rect l="l" t="t" r="r" b="b"/>
            <a:pathLst>
              <a:path w="14092579" h="6065738">
                <a:moveTo>
                  <a:pt x="0" y="0"/>
                </a:moveTo>
                <a:lnTo>
                  <a:pt x="14092579" y="0"/>
                </a:lnTo>
                <a:lnTo>
                  <a:pt x="14092579" y="6065737"/>
                </a:lnTo>
                <a:lnTo>
                  <a:pt x="0" y="60657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700962" y="828675"/>
            <a:ext cx="7891585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Average  Expenditure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045354" y="2039308"/>
            <a:ext cx="12111671" cy="7866420"/>
          </a:xfrm>
          <a:custGeom>
            <a:avLst/>
            <a:gdLst/>
            <a:ahLst/>
            <a:cxnLst/>
            <a:rect l="l" t="t" r="r" b="b"/>
            <a:pathLst>
              <a:path w="12111671" h="7866420">
                <a:moveTo>
                  <a:pt x="0" y="0"/>
                </a:moveTo>
                <a:lnTo>
                  <a:pt x="12111671" y="0"/>
                </a:lnTo>
                <a:lnTo>
                  <a:pt x="12111671" y="7866420"/>
                </a:lnTo>
                <a:lnTo>
                  <a:pt x="0" y="78664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01" r="-200" b="-30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9298021" y="2290265"/>
            <a:ext cx="5075640" cy="644816"/>
            <a:chOff x="0" y="0"/>
            <a:chExt cx="1336794" cy="1698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36794" cy="169828"/>
            </a:xfrm>
            <a:custGeom>
              <a:avLst/>
              <a:gdLst/>
              <a:ahLst/>
              <a:cxnLst/>
              <a:rect l="l" t="t" r="r" b="b"/>
              <a:pathLst>
                <a:path w="1336794" h="169828">
                  <a:moveTo>
                    <a:pt x="0" y="0"/>
                  </a:moveTo>
                  <a:lnTo>
                    <a:pt x="1336794" y="0"/>
                  </a:lnTo>
                  <a:lnTo>
                    <a:pt x="1336794" y="169828"/>
                  </a:lnTo>
                  <a:lnTo>
                    <a:pt x="0" y="169828"/>
                  </a:lnTo>
                  <a:close/>
                </a:path>
              </a:pathLst>
            </a:custGeom>
            <a:ln w="76200" cap="sq">
              <a:solidFill>
                <a:srgbClr val="CD3C7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1336794" cy="2460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700962" y="566998"/>
            <a:ext cx="7891585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Income Evolution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693048" y="6640110"/>
            <a:ext cx="4680613" cy="697540"/>
            <a:chOff x="0" y="0"/>
            <a:chExt cx="1232754" cy="18371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32754" cy="183714"/>
            </a:xfrm>
            <a:custGeom>
              <a:avLst/>
              <a:gdLst/>
              <a:ahLst/>
              <a:cxnLst/>
              <a:rect l="l" t="t" r="r" b="b"/>
              <a:pathLst>
                <a:path w="1232754" h="183714">
                  <a:moveTo>
                    <a:pt x="0" y="0"/>
                  </a:moveTo>
                  <a:lnTo>
                    <a:pt x="1232754" y="0"/>
                  </a:lnTo>
                  <a:lnTo>
                    <a:pt x="1232754" y="183714"/>
                  </a:lnTo>
                  <a:lnTo>
                    <a:pt x="0" y="183714"/>
                  </a:lnTo>
                  <a:close/>
                </a:path>
              </a:pathLst>
            </a:custGeom>
            <a:ln w="104775" cap="sq">
              <a:solidFill>
                <a:srgbClr val="CD3C7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1232754" cy="2599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594952" y="1803344"/>
            <a:ext cx="12466706" cy="8048389"/>
          </a:xfrm>
          <a:custGeom>
            <a:avLst/>
            <a:gdLst/>
            <a:ahLst/>
            <a:cxnLst/>
            <a:rect l="l" t="t" r="r" b="b"/>
            <a:pathLst>
              <a:path w="12466706" h="8048389">
                <a:moveTo>
                  <a:pt x="0" y="0"/>
                </a:moveTo>
                <a:lnTo>
                  <a:pt x="12466705" y="0"/>
                </a:lnTo>
                <a:lnTo>
                  <a:pt x="12466705" y="8048389"/>
                </a:lnTo>
                <a:lnTo>
                  <a:pt x="0" y="8048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04775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700962" y="566998"/>
            <a:ext cx="7891585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Income Expectation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1342911" y="4924090"/>
            <a:ext cx="4570096" cy="618511"/>
            <a:chOff x="0" y="0"/>
            <a:chExt cx="1203647" cy="1629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03647" cy="162900"/>
            </a:xfrm>
            <a:custGeom>
              <a:avLst/>
              <a:gdLst/>
              <a:ahLst/>
              <a:cxnLst/>
              <a:rect l="l" t="t" r="r" b="b"/>
              <a:pathLst>
                <a:path w="1203647" h="162900">
                  <a:moveTo>
                    <a:pt x="0" y="0"/>
                  </a:moveTo>
                  <a:lnTo>
                    <a:pt x="1203647" y="0"/>
                  </a:lnTo>
                  <a:lnTo>
                    <a:pt x="1203647" y="162900"/>
                  </a:lnTo>
                  <a:lnTo>
                    <a:pt x="0" y="162900"/>
                  </a:lnTo>
                  <a:close/>
                </a:path>
              </a:pathLst>
            </a:custGeom>
            <a:ln w="104775" cap="sq">
              <a:solidFill>
                <a:srgbClr val="CD3C7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1203647" cy="239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245860" y="6470271"/>
            <a:ext cx="4667146" cy="608660"/>
            <a:chOff x="0" y="0"/>
            <a:chExt cx="1229207" cy="16030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29207" cy="160305"/>
            </a:xfrm>
            <a:custGeom>
              <a:avLst/>
              <a:gdLst/>
              <a:ahLst/>
              <a:cxnLst/>
              <a:rect l="l" t="t" r="r" b="b"/>
              <a:pathLst>
                <a:path w="1229207" h="160305">
                  <a:moveTo>
                    <a:pt x="0" y="0"/>
                  </a:moveTo>
                  <a:lnTo>
                    <a:pt x="1229207" y="0"/>
                  </a:lnTo>
                  <a:lnTo>
                    <a:pt x="1229207" y="160305"/>
                  </a:lnTo>
                  <a:lnTo>
                    <a:pt x="0" y="160305"/>
                  </a:lnTo>
                  <a:close/>
                </a:path>
              </a:pathLst>
            </a:custGeom>
            <a:ln w="76200" cap="sq">
              <a:solidFill>
                <a:srgbClr val="CD3C7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1229207" cy="2365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61806" y="2632312"/>
            <a:ext cx="16364387" cy="6329407"/>
          </a:xfrm>
          <a:custGeom>
            <a:avLst/>
            <a:gdLst/>
            <a:ahLst/>
            <a:cxnLst/>
            <a:rect l="l" t="t" r="r" b="b"/>
            <a:pathLst>
              <a:path w="16364387" h="6329407">
                <a:moveTo>
                  <a:pt x="0" y="0"/>
                </a:moveTo>
                <a:lnTo>
                  <a:pt x="16364388" y="0"/>
                </a:lnTo>
                <a:lnTo>
                  <a:pt x="16364388" y="6329407"/>
                </a:lnTo>
                <a:lnTo>
                  <a:pt x="0" y="63294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99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700962" y="566998"/>
            <a:ext cx="7891585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Expenditure Evolution 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357006" y="2896832"/>
            <a:ext cx="8909145" cy="684094"/>
            <a:chOff x="0" y="0"/>
            <a:chExt cx="2346441" cy="1801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6441" cy="180173"/>
            </a:xfrm>
            <a:custGeom>
              <a:avLst/>
              <a:gdLst/>
              <a:ahLst/>
              <a:cxnLst/>
              <a:rect l="l" t="t" r="r" b="b"/>
              <a:pathLst>
                <a:path w="2346441" h="180173">
                  <a:moveTo>
                    <a:pt x="0" y="0"/>
                  </a:moveTo>
                  <a:lnTo>
                    <a:pt x="2346441" y="0"/>
                  </a:lnTo>
                  <a:lnTo>
                    <a:pt x="2346441" y="180173"/>
                  </a:lnTo>
                  <a:lnTo>
                    <a:pt x="0" y="180173"/>
                  </a:lnTo>
                  <a:close/>
                </a:path>
              </a:pathLst>
            </a:custGeom>
            <a:ln w="104775" cap="sq">
              <a:solidFill>
                <a:srgbClr val="CD3C7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2346441" cy="2563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57006" y="5143500"/>
            <a:ext cx="2864316" cy="653515"/>
            <a:chOff x="0" y="0"/>
            <a:chExt cx="754388" cy="1721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54388" cy="172119"/>
            </a:xfrm>
            <a:custGeom>
              <a:avLst/>
              <a:gdLst/>
              <a:ahLst/>
              <a:cxnLst/>
              <a:rect l="l" t="t" r="r" b="b"/>
              <a:pathLst>
                <a:path w="754388" h="172119">
                  <a:moveTo>
                    <a:pt x="0" y="0"/>
                  </a:moveTo>
                  <a:lnTo>
                    <a:pt x="754388" y="0"/>
                  </a:lnTo>
                  <a:lnTo>
                    <a:pt x="754388" y="172119"/>
                  </a:lnTo>
                  <a:lnTo>
                    <a:pt x="0" y="172119"/>
                  </a:lnTo>
                  <a:close/>
                </a:path>
              </a:pathLst>
            </a:custGeom>
            <a:ln w="104775" cap="sq">
              <a:solidFill>
                <a:srgbClr val="CD3C7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754388" cy="2483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60143" y="2528788"/>
            <a:ext cx="15468243" cy="6459821"/>
          </a:xfrm>
          <a:custGeom>
            <a:avLst/>
            <a:gdLst/>
            <a:ahLst/>
            <a:cxnLst/>
            <a:rect l="l" t="t" r="r" b="b"/>
            <a:pathLst>
              <a:path w="15468243" h="6459821">
                <a:moveTo>
                  <a:pt x="0" y="0"/>
                </a:moveTo>
                <a:lnTo>
                  <a:pt x="15468243" y="0"/>
                </a:lnTo>
                <a:lnTo>
                  <a:pt x="15468243" y="6459821"/>
                </a:lnTo>
                <a:lnTo>
                  <a:pt x="0" y="64598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700962" y="566998"/>
            <a:ext cx="7891585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Expenditure Expectation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8407126" y="2934549"/>
            <a:ext cx="7457355" cy="739824"/>
            <a:chOff x="0" y="0"/>
            <a:chExt cx="1964077" cy="1948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64077" cy="194851"/>
            </a:xfrm>
            <a:custGeom>
              <a:avLst/>
              <a:gdLst/>
              <a:ahLst/>
              <a:cxnLst/>
              <a:rect l="l" t="t" r="r" b="b"/>
              <a:pathLst>
                <a:path w="1964077" h="194851">
                  <a:moveTo>
                    <a:pt x="0" y="0"/>
                  </a:moveTo>
                  <a:lnTo>
                    <a:pt x="1964077" y="0"/>
                  </a:lnTo>
                  <a:lnTo>
                    <a:pt x="1964077" y="194851"/>
                  </a:lnTo>
                  <a:lnTo>
                    <a:pt x="0" y="194851"/>
                  </a:lnTo>
                  <a:close/>
                </a:path>
              </a:pathLst>
            </a:custGeom>
            <a:ln w="104775" cap="sq">
              <a:solidFill>
                <a:srgbClr val="CD3C7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1964077" cy="271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334995" y="2094390"/>
            <a:ext cx="13084230" cy="7359879"/>
          </a:xfrm>
          <a:custGeom>
            <a:avLst/>
            <a:gdLst/>
            <a:ahLst/>
            <a:cxnLst/>
            <a:rect l="l" t="t" r="r" b="b"/>
            <a:pathLst>
              <a:path w="13084230" h="7359879">
                <a:moveTo>
                  <a:pt x="0" y="0"/>
                </a:moveTo>
                <a:lnTo>
                  <a:pt x="13084230" y="0"/>
                </a:lnTo>
                <a:lnTo>
                  <a:pt x="13084230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700962" y="566998"/>
            <a:ext cx="7891585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Challenges &amp; Strategies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433987" y="2563205"/>
            <a:ext cx="10763273" cy="7013343"/>
          </a:xfrm>
          <a:custGeom>
            <a:avLst/>
            <a:gdLst/>
            <a:ahLst/>
            <a:cxnLst/>
            <a:rect l="l" t="t" r="r" b="b"/>
            <a:pathLst>
              <a:path w="10763273" h="7013343">
                <a:moveTo>
                  <a:pt x="0" y="0"/>
                </a:moveTo>
                <a:lnTo>
                  <a:pt x="10763273" y="0"/>
                </a:lnTo>
                <a:lnTo>
                  <a:pt x="10763273" y="7013343"/>
                </a:lnTo>
                <a:lnTo>
                  <a:pt x="0" y="70133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759807" y="809625"/>
            <a:ext cx="12768385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Ranking of priorities for diversification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114380" y="2848307"/>
            <a:ext cx="5924834" cy="1533288"/>
            <a:chOff x="0" y="0"/>
            <a:chExt cx="1560450" cy="4038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60450" cy="403829"/>
            </a:xfrm>
            <a:custGeom>
              <a:avLst/>
              <a:gdLst/>
              <a:ahLst/>
              <a:cxnLst/>
              <a:rect l="l" t="t" r="r" b="b"/>
              <a:pathLst>
                <a:path w="1560450" h="403829">
                  <a:moveTo>
                    <a:pt x="0" y="0"/>
                  </a:moveTo>
                  <a:lnTo>
                    <a:pt x="1560450" y="0"/>
                  </a:lnTo>
                  <a:lnTo>
                    <a:pt x="1560450" y="403829"/>
                  </a:lnTo>
                  <a:lnTo>
                    <a:pt x="0" y="403829"/>
                  </a:lnTo>
                  <a:close/>
                </a:path>
              </a:pathLst>
            </a:custGeom>
            <a:ln w="104775" cap="sq">
              <a:solidFill>
                <a:srgbClr val="CD3C7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1560450" cy="4800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284443"/>
            <a:ext cx="12742163" cy="8202767"/>
          </a:xfrm>
          <a:custGeom>
            <a:avLst/>
            <a:gdLst/>
            <a:ahLst/>
            <a:cxnLst/>
            <a:rect l="l" t="t" r="r" b="b"/>
            <a:pathLst>
              <a:path w="12742163" h="8202767">
                <a:moveTo>
                  <a:pt x="0" y="0"/>
                </a:moveTo>
                <a:lnTo>
                  <a:pt x="12742163" y="0"/>
                </a:lnTo>
                <a:lnTo>
                  <a:pt x="12742163" y="8202767"/>
                </a:lnTo>
                <a:lnTo>
                  <a:pt x="0" y="82027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8922995"/>
            <a:ext cx="1908325" cy="2677728"/>
            <a:chOff x="0" y="0"/>
            <a:chExt cx="416076" cy="5838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6076" cy="583830"/>
            </a:xfrm>
            <a:custGeom>
              <a:avLst/>
              <a:gdLst/>
              <a:ahLst/>
              <a:cxnLst/>
              <a:rect l="l" t="t" r="r" b="b"/>
              <a:pathLst>
                <a:path w="416076" h="583830">
                  <a:moveTo>
                    <a:pt x="0" y="0"/>
                  </a:moveTo>
                  <a:lnTo>
                    <a:pt x="416076" y="0"/>
                  </a:lnTo>
                  <a:lnTo>
                    <a:pt x="416076" y="583830"/>
                  </a:lnTo>
                  <a:lnTo>
                    <a:pt x="0" y="583830"/>
                  </a:lnTo>
                  <a:close/>
                </a:path>
              </a:pathLst>
            </a:custGeom>
            <a:solidFill>
              <a:srgbClr val="81D7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16076" cy="602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83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862538" y="-825597"/>
            <a:ext cx="1908325" cy="2677728"/>
            <a:chOff x="0" y="0"/>
            <a:chExt cx="416076" cy="5838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16076" cy="583830"/>
            </a:xfrm>
            <a:custGeom>
              <a:avLst/>
              <a:gdLst/>
              <a:ahLst/>
              <a:cxnLst/>
              <a:rect l="l" t="t" r="r" b="b"/>
              <a:pathLst>
                <a:path w="416076" h="583830">
                  <a:moveTo>
                    <a:pt x="0" y="0"/>
                  </a:moveTo>
                  <a:lnTo>
                    <a:pt x="416076" y="0"/>
                  </a:lnTo>
                  <a:lnTo>
                    <a:pt x="416076" y="583830"/>
                  </a:lnTo>
                  <a:lnTo>
                    <a:pt x="0" y="583830"/>
                  </a:lnTo>
                  <a:close/>
                </a:path>
              </a:pathLst>
            </a:custGeom>
            <a:solidFill>
              <a:srgbClr val="7B7BD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416076" cy="602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83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5142521" y="4958772"/>
            <a:ext cx="775335" cy="775335"/>
          </a:xfrm>
          <a:custGeom>
            <a:avLst/>
            <a:gdLst/>
            <a:ahLst/>
            <a:cxnLst/>
            <a:rect l="l" t="t" r="r" b="b"/>
            <a:pathLst>
              <a:path w="775335" h="775335">
                <a:moveTo>
                  <a:pt x="0" y="0"/>
                </a:moveTo>
                <a:lnTo>
                  <a:pt x="775335" y="0"/>
                </a:lnTo>
                <a:lnTo>
                  <a:pt x="775335" y="775335"/>
                </a:lnTo>
                <a:lnTo>
                  <a:pt x="0" y="7753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8400648" y="2993534"/>
            <a:ext cx="743352" cy="775335"/>
          </a:xfrm>
          <a:custGeom>
            <a:avLst/>
            <a:gdLst/>
            <a:ahLst/>
            <a:cxnLst/>
            <a:rect l="l" t="t" r="r" b="b"/>
            <a:pathLst>
              <a:path w="743352" h="775335">
                <a:moveTo>
                  <a:pt x="0" y="0"/>
                </a:moveTo>
                <a:lnTo>
                  <a:pt x="743352" y="0"/>
                </a:lnTo>
                <a:lnTo>
                  <a:pt x="743352" y="775335"/>
                </a:lnTo>
                <a:lnTo>
                  <a:pt x="0" y="7753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096746" y="7467306"/>
            <a:ext cx="1767866" cy="1449650"/>
          </a:xfrm>
          <a:custGeom>
            <a:avLst/>
            <a:gdLst/>
            <a:ahLst/>
            <a:cxnLst/>
            <a:rect l="l" t="t" r="r" b="b"/>
            <a:pathLst>
              <a:path w="1767866" h="1449650">
                <a:moveTo>
                  <a:pt x="0" y="0"/>
                </a:moveTo>
                <a:lnTo>
                  <a:pt x="1767866" y="0"/>
                </a:lnTo>
                <a:lnTo>
                  <a:pt x="1767866" y="1449650"/>
                </a:lnTo>
                <a:lnTo>
                  <a:pt x="0" y="14496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9249016" y="2407123"/>
            <a:ext cx="5227044" cy="1361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2"/>
              </a:lnSpc>
            </a:pPr>
            <a:r>
              <a:rPr lang="en-US" sz="2594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European Council proposes:</a:t>
            </a:r>
          </a:p>
          <a:p>
            <a:pPr algn="l">
              <a:lnSpc>
                <a:spcPts val="3632"/>
              </a:lnSpc>
            </a:pPr>
            <a:r>
              <a:rPr lang="en-US" sz="2594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167 bn - Horizon Europe</a:t>
            </a:r>
          </a:p>
          <a:p>
            <a:pPr algn="l">
              <a:lnSpc>
                <a:spcPts val="3632"/>
              </a:lnSpc>
            </a:pPr>
            <a:r>
              <a:rPr lang="en-US" sz="2594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Erasmus + 39.1 bn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278282" y="4911147"/>
            <a:ext cx="3536263" cy="901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2"/>
              </a:lnSpc>
            </a:pPr>
            <a:r>
              <a:rPr lang="en-US" sz="2594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EC proposal 175 bn</a:t>
            </a:r>
          </a:p>
          <a:p>
            <a:pPr algn="l">
              <a:lnSpc>
                <a:spcPts val="3632"/>
              </a:lnSpc>
            </a:pPr>
            <a:r>
              <a:rPr lang="en-US" sz="2594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Erasmus+ 41 bn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445637" y="6830385"/>
            <a:ext cx="2832645" cy="1361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2"/>
              </a:lnSpc>
            </a:pPr>
            <a:r>
              <a:rPr lang="en-US" sz="2594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Horizon Europe</a:t>
            </a:r>
          </a:p>
          <a:p>
            <a:pPr algn="l">
              <a:lnSpc>
                <a:spcPts val="3632"/>
              </a:lnSpc>
            </a:pPr>
            <a:r>
              <a:rPr lang="en-US" sz="2594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200 bn </a:t>
            </a:r>
          </a:p>
          <a:p>
            <a:pPr algn="l">
              <a:lnSpc>
                <a:spcPts val="3632"/>
              </a:lnSpc>
            </a:pPr>
            <a:r>
              <a:rPr lang="en-US" sz="2594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Erasmus + 60bn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95273" y="418017"/>
            <a:ext cx="9094496" cy="189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European Funding: Great Expectations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050362" y="2269042"/>
            <a:ext cx="3912556" cy="1353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Based on the proposal of the Cypriot Presidency in June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446216" y="4912883"/>
            <a:ext cx="4640436" cy="1353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Horizon Europe is part of the European Competitiveness Fund, total of 451 bn  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857124" y="7224318"/>
            <a:ext cx="3208938" cy="1353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Horizon Europe figure backed by the European Palriament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40873" y="6830219"/>
            <a:ext cx="1596151" cy="441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2"/>
              </a:lnSpc>
            </a:pPr>
            <a:r>
              <a:rPr lang="en-US" sz="2594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Sector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956379" y="1747994"/>
            <a:ext cx="12375243" cy="8089133"/>
          </a:xfrm>
          <a:custGeom>
            <a:avLst/>
            <a:gdLst/>
            <a:ahLst/>
            <a:cxnLst/>
            <a:rect l="l" t="t" r="r" b="b"/>
            <a:pathLst>
              <a:path w="12375243" h="8089133">
                <a:moveTo>
                  <a:pt x="0" y="0"/>
                </a:moveTo>
                <a:lnTo>
                  <a:pt x="12375242" y="0"/>
                </a:lnTo>
                <a:lnTo>
                  <a:pt x="12375242" y="8089133"/>
                </a:lnTo>
                <a:lnTo>
                  <a:pt x="0" y="80891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825694" y="372897"/>
            <a:ext cx="13156588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European Funding: Great Expectations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982260" y="1486473"/>
            <a:ext cx="11585763" cy="8165994"/>
          </a:xfrm>
          <a:custGeom>
            <a:avLst/>
            <a:gdLst/>
            <a:ahLst/>
            <a:cxnLst/>
            <a:rect l="l" t="t" r="r" b="b"/>
            <a:pathLst>
              <a:path w="11585763" h="8165994">
                <a:moveTo>
                  <a:pt x="0" y="0"/>
                </a:moveTo>
                <a:lnTo>
                  <a:pt x="11585764" y="0"/>
                </a:lnTo>
                <a:lnTo>
                  <a:pt x="11585764" y="8165994"/>
                </a:lnTo>
                <a:lnTo>
                  <a:pt x="0" y="81659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825694" y="372897"/>
            <a:ext cx="13156588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Tools to support income diversification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315157" y="2043640"/>
            <a:ext cx="14457594" cy="6562827"/>
          </a:xfrm>
          <a:custGeom>
            <a:avLst/>
            <a:gdLst/>
            <a:ahLst/>
            <a:cxnLst/>
            <a:rect l="l" t="t" r="r" b="b"/>
            <a:pathLst>
              <a:path w="14457594" h="6562827">
                <a:moveTo>
                  <a:pt x="0" y="0"/>
                </a:moveTo>
                <a:lnTo>
                  <a:pt x="14457594" y="0"/>
                </a:lnTo>
                <a:lnTo>
                  <a:pt x="14457594" y="6562827"/>
                </a:lnTo>
                <a:lnTo>
                  <a:pt x="0" y="65628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825694" y="372897"/>
            <a:ext cx="13156588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 dirty="0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Efficiency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825694" y="372897"/>
            <a:ext cx="13156588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Efficiency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61B2B0-1FDC-869F-C64D-9AEE1DA705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563" y="2526943"/>
            <a:ext cx="13309600" cy="604555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696230" y="2142882"/>
            <a:ext cx="13817570" cy="6582018"/>
          </a:xfrm>
          <a:custGeom>
            <a:avLst/>
            <a:gdLst/>
            <a:ahLst/>
            <a:cxnLst/>
            <a:rect l="l" t="t" r="r" b="b"/>
            <a:pathLst>
              <a:path w="13817570" h="6582018">
                <a:moveTo>
                  <a:pt x="0" y="0"/>
                </a:moveTo>
                <a:lnTo>
                  <a:pt x="13817570" y="0"/>
                </a:lnTo>
                <a:lnTo>
                  <a:pt x="13817570" y="6582018"/>
                </a:lnTo>
                <a:lnTo>
                  <a:pt x="0" y="65820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825694" y="372897"/>
            <a:ext cx="13156588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Efficiency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894976" y="2019886"/>
            <a:ext cx="13716083" cy="6680372"/>
          </a:xfrm>
          <a:custGeom>
            <a:avLst/>
            <a:gdLst/>
            <a:ahLst/>
            <a:cxnLst/>
            <a:rect l="l" t="t" r="r" b="b"/>
            <a:pathLst>
              <a:path w="13716083" h="6680372">
                <a:moveTo>
                  <a:pt x="0" y="0"/>
                </a:moveTo>
                <a:lnTo>
                  <a:pt x="13716083" y="0"/>
                </a:lnTo>
                <a:lnTo>
                  <a:pt x="13716083" y="6680372"/>
                </a:lnTo>
                <a:lnTo>
                  <a:pt x="0" y="66803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825694" y="372897"/>
            <a:ext cx="13156588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Efficiency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5464" y="2435991"/>
            <a:ext cx="9454497" cy="4735114"/>
          </a:xfrm>
          <a:custGeom>
            <a:avLst/>
            <a:gdLst/>
            <a:ahLst/>
            <a:cxnLst/>
            <a:rect l="l" t="t" r="r" b="b"/>
            <a:pathLst>
              <a:path w="9454497" h="4735114">
                <a:moveTo>
                  <a:pt x="0" y="0"/>
                </a:moveTo>
                <a:lnTo>
                  <a:pt x="9454497" y="0"/>
                </a:lnTo>
                <a:lnTo>
                  <a:pt x="9454497" y="4735114"/>
                </a:lnTo>
                <a:lnTo>
                  <a:pt x="0" y="47351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895202" y="2654355"/>
            <a:ext cx="6740174" cy="4402673"/>
          </a:xfrm>
          <a:custGeom>
            <a:avLst/>
            <a:gdLst/>
            <a:ahLst/>
            <a:cxnLst/>
            <a:rect l="l" t="t" r="r" b="b"/>
            <a:pathLst>
              <a:path w="6740174" h="4402673">
                <a:moveTo>
                  <a:pt x="0" y="0"/>
                </a:moveTo>
                <a:lnTo>
                  <a:pt x="6740174" y="0"/>
                </a:lnTo>
                <a:lnTo>
                  <a:pt x="6740174" y="4402673"/>
                </a:lnTo>
                <a:lnTo>
                  <a:pt x="0" y="44026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839" t="-49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825694" y="372897"/>
            <a:ext cx="13156588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Training and Upskilling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7083" y="2549404"/>
            <a:ext cx="4021422" cy="7398286"/>
            <a:chOff x="0" y="0"/>
            <a:chExt cx="835125" cy="16289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35125" cy="1628944"/>
            </a:xfrm>
            <a:custGeom>
              <a:avLst/>
              <a:gdLst/>
              <a:ahLst/>
              <a:cxnLst/>
              <a:rect l="l" t="t" r="r" b="b"/>
              <a:pathLst>
                <a:path w="835125" h="1628944">
                  <a:moveTo>
                    <a:pt x="140218" y="0"/>
                  </a:moveTo>
                  <a:lnTo>
                    <a:pt x="694907" y="0"/>
                  </a:lnTo>
                  <a:cubicBezTo>
                    <a:pt x="732095" y="0"/>
                    <a:pt x="767760" y="14773"/>
                    <a:pt x="794056" y="41069"/>
                  </a:cubicBezTo>
                  <a:cubicBezTo>
                    <a:pt x="820352" y="67365"/>
                    <a:pt x="835125" y="103030"/>
                    <a:pt x="835125" y="140218"/>
                  </a:cubicBezTo>
                  <a:lnTo>
                    <a:pt x="835125" y="1488726"/>
                  </a:lnTo>
                  <a:cubicBezTo>
                    <a:pt x="835125" y="1525914"/>
                    <a:pt x="820352" y="1561579"/>
                    <a:pt x="794056" y="1587875"/>
                  </a:cubicBezTo>
                  <a:cubicBezTo>
                    <a:pt x="767760" y="1614171"/>
                    <a:pt x="732095" y="1628944"/>
                    <a:pt x="694907" y="1628944"/>
                  </a:cubicBezTo>
                  <a:lnTo>
                    <a:pt x="140218" y="1628944"/>
                  </a:lnTo>
                  <a:cubicBezTo>
                    <a:pt x="103030" y="1628944"/>
                    <a:pt x="67365" y="1614171"/>
                    <a:pt x="41069" y="1587875"/>
                  </a:cubicBezTo>
                  <a:cubicBezTo>
                    <a:pt x="14773" y="1561579"/>
                    <a:pt x="0" y="1525914"/>
                    <a:pt x="0" y="1488726"/>
                  </a:cubicBezTo>
                  <a:lnTo>
                    <a:pt x="0" y="140218"/>
                  </a:lnTo>
                  <a:cubicBezTo>
                    <a:pt x="0" y="103030"/>
                    <a:pt x="14773" y="67365"/>
                    <a:pt x="41069" y="41069"/>
                  </a:cubicBezTo>
                  <a:cubicBezTo>
                    <a:pt x="67365" y="14773"/>
                    <a:pt x="103030" y="0"/>
                    <a:pt x="140218" y="0"/>
                  </a:cubicBezTo>
                  <a:close/>
                </a:path>
              </a:pathLst>
            </a:custGeom>
            <a:solidFill>
              <a:srgbClr val="2D2F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35125" cy="1667044"/>
            </a:xfrm>
            <a:prstGeom prst="rect">
              <a:avLst/>
            </a:prstGeom>
          </p:spPr>
          <p:txBody>
            <a:bodyPr lIns="48560" tIns="48560" rIns="48560" bIns="4856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29450" y="1333846"/>
            <a:ext cx="1599546" cy="1581267"/>
          </a:xfrm>
          <a:custGeom>
            <a:avLst/>
            <a:gdLst/>
            <a:ahLst/>
            <a:cxnLst/>
            <a:rect l="l" t="t" r="r" b="b"/>
            <a:pathLst>
              <a:path w="1694568" h="1705226">
                <a:moveTo>
                  <a:pt x="0" y="0"/>
                </a:moveTo>
                <a:lnTo>
                  <a:pt x="1694569" y="0"/>
                </a:lnTo>
                <a:lnTo>
                  <a:pt x="1694569" y="1705226"/>
                </a:lnTo>
                <a:lnTo>
                  <a:pt x="0" y="17052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5330984" y="2478069"/>
            <a:ext cx="4021422" cy="7469621"/>
            <a:chOff x="0" y="0"/>
            <a:chExt cx="914963" cy="164517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14963" cy="1645174"/>
            </a:xfrm>
            <a:custGeom>
              <a:avLst/>
              <a:gdLst/>
              <a:ahLst/>
              <a:cxnLst/>
              <a:rect l="l" t="t" r="r" b="b"/>
              <a:pathLst>
                <a:path w="914963" h="1645174">
                  <a:moveTo>
                    <a:pt x="127983" y="0"/>
                  </a:moveTo>
                  <a:lnTo>
                    <a:pt x="786980" y="0"/>
                  </a:lnTo>
                  <a:cubicBezTo>
                    <a:pt x="857663" y="0"/>
                    <a:pt x="914963" y="57300"/>
                    <a:pt x="914963" y="127983"/>
                  </a:cubicBezTo>
                  <a:lnTo>
                    <a:pt x="914963" y="1517191"/>
                  </a:lnTo>
                  <a:cubicBezTo>
                    <a:pt x="914963" y="1551134"/>
                    <a:pt x="901479" y="1583687"/>
                    <a:pt x="877477" y="1607689"/>
                  </a:cubicBezTo>
                  <a:cubicBezTo>
                    <a:pt x="853476" y="1631690"/>
                    <a:pt x="820923" y="1645174"/>
                    <a:pt x="786980" y="1645174"/>
                  </a:cubicBezTo>
                  <a:lnTo>
                    <a:pt x="127983" y="1645174"/>
                  </a:lnTo>
                  <a:cubicBezTo>
                    <a:pt x="94040" y="1645174"/>
                    <a:pt x="61487" y="1631690"/>
                    <a:pt x="37485" y="1607689"/>
                  </a:cubicBezTo>
                  <a:cubicBezTo>
                    <a:pt x="13484" y="1583687"/>
                    <a:pt x="0" y="1551134"/>
                    <a:pt x="0" y="1517191"/>
                  </a:cubicBezTo>
                  <a:lnTo>
                    <a:pt x="0" y="127983"/>
                  </a:lnTo>
                  <a:cubicBezTo>
                    <a:pt x="0" y="94040"/>
                    <a:pt x="13484" y="61487"/>
                    <a:pt x="37485" y="37485"/>
                  </a:cubicBezTo>
                  <a:cubicBezTo>
                    <a:pt x="61487" y="13484"/>
                    <a:pt x="94040" y="0"/>
                    <a:pt x="127983" y="0"/>
                  </a:cubicBezTo>
                  <a:close/>
                </a:path>
              </a:pathLst>
            </a:custGeom>
            <a:solidFill>
              <a:srgbClr val="2D2F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914963" cy="1683274"/>
            </a:xfrm>
            <a:prstGeom prst="rect">
              <a:avLst/>
            </a:prstGeom>
          </p:spPr>
          <p:txBody>
            <a:bodyPr lIns="48560" tIns="48560" rIns="48560" bIns="4856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4563211" y="1496740"/>
            <a:ext cx="1528824" cy="1538439"/>
          </a:xfrm>
          <a:custGeom>
            <a:avLst/>
            <a:gdLst/>
            <a:ahLst/>
            <a:cxnLst/>
            <a:rect l="l" t="t" r="r" b="b"/>
            <a:pathLst>
              <a:path w="1528824" h="1538439">
                <a:moveTo>
                  <a:pt x="0" y="0"/>
                </a:moveTo>
                <a:lnTo>
                  <a:pt x="1528824" y="0"/>
                </a:lnTo>
                <a:lnTo>
                  <a:pt x="1528824" y="1538439"/>
                </a:lnTo>
                <a:lnTo>
                  <a:pt x="0" y="15384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9651323" y="2590143"/>
            <a:ext cx="3887815" cy="7227405"/>
            <a:chOff x="0" y="0"/>
            <a:chExt cx="884564" cy="160629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84564" cy="1606295"/>
            </a:xfrm>
            <a:custGeom>
              <a:avLst/>
              <a:gdLst/>
              <a:ahLst/>
              <a:cxnLst/>
              <a:rect l="l" t="t" r="r" b="b"/>
              <a:pathLst>
                <a:path w="884564" h="1606295">
                  <a:moveTo>
                    <a:pt x="132381" y="0"/>
                  </a:moveTo>
                  <a:lnTo>
                    <a:pt x="752183" y="0"/>
                  </a:lnTo>
                  <a:cubicBezTo>
                    <a:pt x="787292" y="0"/>
                    <a:pt x="820964" y="13947"/>
                    <a:pt x="845790" y="38774"/>
                  </a:cubicBezTo>
                  <a:cubicBezTo>
                    <a:pt x="870617" y="63600"/>
                    <a:pt x="884564" y="97271"/>
                    <a:pt x="884564" y="132381"/>
                  </a:cubicBezTo>
                  <a:lnTo>
                    <a:pt x="884564" y="1473913"/>
                  </a:lnTo>
                  <a:cubicBezTo>
                    <a:pt x="884564" y="1509023"/>
                    <a:pt x="870617" y="1542695"/>
                    <a:pt x="845790" y="1567521"/>
                  </a:cubicBezTo>
                  <a:cubicBezTo>
                    <a:pt x="820964" y="1592347"/>
                    <a:pt x="787292" y="1606295"/>
                    <a:pt x="752183" y="1606295"/>
                  </a:cubicBezTo>
                  <a:lnTo>
                    <a:pt x="132381" y="1606295"/>
                  </a:lnTo>
                  <a:cubicBezTo>
                    <a:pt x="59269" y="1606295"/>
                    <a:pt x="0" y="1547026"/>
                    <a:pt x="0" y="1473913"/>
                  </a:cubicBezTo>
                  <a:lnTo>
                    <a:pt x="0" y="132381"/>
                  </a:lnTo>
                  <a:cubicBezTo>
                    <a:pt x="0" y="97271"/>
                    <a:pt x="13947" y="63600"/>
                    <a:pt x="38774" y="38774"/>
                  </a:cubicBezTo>
                  <a:cubicBezTo>
                    <a:pt x="63600" y="13947"/>
                    <a:pt x="97271" y="0"/>
                    <a:pt x="132381" y="0"/>
                  </a:cubicBezTo>
                  <a:close/>
                </a:path>
              </a:pathLst>
            </a:custGeom>
            <a:solidFill>
              <a:srgbClr val="2D2F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84564" cy="1644395"/>
            </a:xfrm>
            <a:prstGeom prst="rect">
              <a:avLst/>
            </a:prstGeom>
          </p:spPr>
          <p:txBody>
            <a:bodyPr lIns="48560" tIns="48560" rIns="48560" bIns="4856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8664310" y="1449259"/>
            <a:ext cx="1562348" cy="1572174"/>
          </a:xfrm>
          <a:custGeom>
            <a:avLst/>
            <a:gdLst/>
            <a:ahLst/>
            <a:cxnLst/>
            <a:rect l="l" t="t" r="r" b="b"/>
            <a:pathLst>
              <a:path w="1562348" h="1572174">
                <a:moveTo>
                  <a:pt x="0" y="0"/>
                </a:moveTo>
                <a:lnTo>
                  <a:pt x="1562349" y="0"/>
                </a:lnTo>
                <a:lnTo>
                  <a:pt x="1562349" y="1572174"/>
                </a:lnTo>
                <a:lnTo>
                  <a:pt x="0" y="1572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13876837" y="2510238"/>
            <a:ext cx="3794396" cy="7261125"/>
            <a:chOff x="0" y="0"/>
            <a:chExt cx="812800" cy="160629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1606295"/>
            </a:xfrm>
            <a:custGeom>
              <a:avLst/>
              <a:gdLst/>
              <a:ahLst/>
              <a:cxnLst/>
              <a:rect l="l" t="t" r="r" b="b"/>
              <a:pathLst>
                <a:path w="812800" h="1606295">
                  <a:moveTo>
                    <a:pt x="144069" y="0"/>
                  </a:moveTo>
                  <a:lnTo>
                    <a:pt x="668731" y="0"/>
                  </a:lnTo>
                  <a:cubicBezTo>
                    <a:pt x="748298" y="0"/>
                    <a:pt x="812800" y="64502"/>
                    <a:pt x="812800" y="144069"/>
                  </a:cubicBezTo>
                  <a:lnTo>
                    <a:pt x="812800" y="1462225"/>
                  </a:lnTo>
                  <a:cubicBezTo>
                    <a:pt x="812800" y="1500435"/>
                    <a:pt x="797621" y="1537079"/>
                    <a:pt x="770603" y="1564098"/>
                  </a:cubicBezTo>
                  <a:cubicBezTo>
                    <a:pt x="743585" y="1591116"/>
                    <a:pt x="706940" y="1606295"/>
                    <a:pt x="668731" y="1606295"/>
                  </a:cubicBezTo>
                  <a:lnTo>
                    <a:pt x="144069" y="1606295"/>
                  </a:lnTo>
                  <a:cubicBezTo>
                    <a:pt x="64502" y="1606295"/>
                    <a:pt x="0" y="1541793"/>
                    <a:pt x="0" y="1462225"/>
                  </a:cubicBezTo>
                  <a:lnTo>
                    <a:pt x="0" y="144069"/>
                  </a:lnTo>
                  <a:cubicBezTo>
                    <a:pt x="0" y="64502"/>
                    <a:pt x="64502" y="0"/>
                    <a:pt x="144069" y="0"/>
                  </a:cubicBezTo>
                  <a:close/>
                </a:path>
              </a:pathLst>
            </a:custGeom>
            <a:solidFill>
              <a:srgbClr val="2D2F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1644395"/>
            </a:xfrm>
            <a:prstGeom prst="rect">
              <a:avLst/>
            </a:prstGeom>
          </p:spPr>
          <p:txBody>
            <a:bodyPr lIns="48560" tIns="48560" rIns="48560" bIns="4856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3038282" y="1366767"/>
            <a:ext cx="1599546" cy="1609606"/>
          </a:xfrm>
          <a:custGeom>
            <a:avLst/>
            <a:gdLst/>
            <a:ahLst/>
            <a:cxnLst/>
            <a:rect l="l" t="t" r="r" b="b"/>
            <a:pathLst>
              <a:path w="1599546" h="1609606">
                <a:moveTo>
                  <a:pt x="0" y="0"/>
                </a:moveTo>
                <a:lnTo>
                  <a:pt x="1599545" y="0"/>
                </a:lnTo>
                <a:lnTo>
                  <a:pt x="1599545" y="1609606"/>
                </a:lnTo>
                <a:lnTo>
                  <a:pt x="0" y="1609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219200" y="1981671"/>
            <a:ext cx="906087" cy="837218"/>
          </a:xfrm>
          <a:custGeom>
            <a:avLst/>
            <a:gdLst/>
            <a:ahLst/>
            <a:cxnLst/>
            <a:rect l="l" t="t" r="r" b="b"/>
            <a:pathLst>
              <a:path w="901121" h="874088">
                <a:moveTo>
                  <a:pt x="0" y="0"/>
                </a:moveTo>
                <a:lnTo>
                  <a:pt x="901121" y="0"/>
                </a:lnTo>
                <a:lnTo>
                  <a:pt x="901121" y="874088"/>
                </a:lnTo>
                <a:lnTo>
                  <a:pt x="0" y="874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5175008" y="1998086"/>
            <a:ext cx="917027" cy="917027"/>
          </a:xfrm>
          <a:custGeom>
            <a:avLst/>
            <a:gdLst/>
            <a:ahLst/>
            <a:cxnLst/>
            <a:rect l="l" t="t" r="r" b="b"/>
            <a:pathLst>
              <a:path w="917027" h="917027">
                <a:moveTo>
                  <a:pt x="0" y="0"/>
                </a:moveTo>
                <a:lnTo>
                  <a:pt x="917027" y="0"/>
                </a:lnTo>
                <a:lnTo>
                  <a:pt x="917027" y="917027"/>
                </a:lnTo>
                <a:lnTo>
                  <a:pt x="0" y="9170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3678371" y="1998086"/>
            <a:ext cx="881206" cy="881206"/>
          </a:xfrm>
          <a:custGeom>
            <a:avLst/>
            <a:gdLst/>
            <a:ahLst/>
            <a:cxnLst/>
            <a:rect l="l" t="t" r="r" b="b"/>
            <a:pathLst>
              <a:path w="881206" h="881206">
                <a:moveTo>
                  <a:pt x="0" y="0"/>
                </a:moveTo>
                <a:lnTo>
                  <a:pt x="881205" y="0"/>
                </a:lnTo>
                <a:lnTo>
                  <a:pt x="881205" y="881205"/>
                </a:lnTo>
                <a:lnTo>
                  <a:pt x="0" y="8812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9336827" y="2144424"/>
            <a:ext cx="697908" cy="674465"/>
          </a:xfrm>
          <a:custGeom>
            <a:avLst/>
            <a:gdLst/>
            <a:ahLst/>
            <a:cxnLst/>
            <a:rect l="l" t="t" r="r" b="b"/>
            <a:pathLst>
              <a:path w="808929" h="808929">
                <a:moveTo>
                  <a:pt x="0" y="0"/>
                </a:moveTo>
                <a:lnTo>
                  <a:pt x="808929" y="0"/>
                </a:lnTo>
                <a:lnTo>
                  <a:pt x="808929" y="808929"/>
                </a:lnTo>
                <a:lnTo>
                  <a:pt x="0" y="8089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758399" y="292682"/>
            <a:ext cx="16383000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Building Future Financial Resilience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57067" y="3889435"/>
            <a:ext cx="3681878" cy="59059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200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Develop and implement comprehensive strategies according to the specific institutional ecosystem</a:t>
            </a:r>
          </a:p>
          <a:p>
            <a:pPr algn="ctr">
              <a:lnSpc>
                <a:spcPts val="3079"/>
              </a:lnSpc>
            </a:pPr>
            <a:endParaRPr lang="en-US" sz="2200" b="1" dirty="0">
              <a:solidFill>
                <a:srgbClr val="FFFFFF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algn="ctr">
              <a:lnSpc>
                <a:spcPts val="3079"/>
              </a:lnSpc>
            </a:pPr>
            <a:r>
              <a:rPr lang="en-US" sz="2200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Invest in support offices and expertise</a:t>
            </a:r>
          </a:p>
          <a:p>
            <a:pPr algn="ctr">
              <a:lnSpc>
                <a:spcPts val="3079"/>
              </a:lnSpc>
            </a:pPr>
            <a:endParaRPr lang="en-US" sz="2200" b="1" dirty="0">
              <a:solidFill>
                <a:srgbClr val="FFFFFF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algn="ctr">
              <a:lnSpc>
                <a:spcPts val="3079"/>
              </a:lnSpc>
            </a:pPr>
            <a:r>
              <a:rPr lang="en-US" sz="2200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Potential for service-related income and philanthropic funding</a:t>
            </a:r>
          </a:p>
          <a:p>
            <a:pPr algn="ctr">
              <a:lnSpc>
                <a:spcPts val="3079"/>
              </a:lnSpc>
            </a:pPr>
            <a:endParaRPr lang="en-US" sz="2200" b="1" dirty="0">
              <a:solidFill>
                <a:srgbClr val="FFFFFF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algn="ctr">
              <a:lnSpc>
                <a:spcPts val="3079"/>
              </a:lnSpc>
            </a:pPr>
            <a:r>
              <a:rPr lang="en-US" sz="2200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Align expectations on European funding </a:t>
            </a:r>
          </a:p>
          <a:p>
            <a:pPr algn="ctr">
              <a:lnSpc>
                <a:spcPts val="2695"/>
              </a:lnSpc>
            </a:pPr>
            <a:endParaRPr lang="en-US" sz="2200" b="1" dirty="0">
              <a:solidFill>
                <a:srgbClr val="FFFFFF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080961" y="2832843"/>
            <a:ext cx="3872800" cy="1028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Diversify income sources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414449" y="4538327"/>
            <a:ext cx="3729551" cy="3142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Potential in cooperation (sharing assets, services) and optimizing space</a:t>
            </a:r>
          </a:p>
          <a:p>
            <a:pPr algn="ctr">
              <a:lnSpc>
                <a:spcPts val="3079"/>
              </a:lnSpc>
            </a:pPr>
            <a:endParaRPr lang="en-US" sz="2199" b="1" dirty="0">
              <a:solidFill>
                <a:srgbClr val="FFFFFF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algn="ctr">
              <a:lnSpc>
                <a:spcPts val="3079"/>
              </a:lnSpc>
            </a:pPr>
            <a:r>
              <a:rPr lang="en-US" sz="2199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Benchmarking and peer learning to maximize effectiveness.</a:t>
            </a:r>
          </a:p>
          <a:p>
            <a:pPr algn="ctr">
              <a:lnSpc>
                <a:spcPts val="3330"/>
              </a:lnSpc>
            </a:pPr>
            <a:endParaRPr lang="en-US" sz="2199" b="1" dirty="0">
              <a:solidFill>
                <a:srgbClr val="FFFFFF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5327623" y="2968504"/>
            <a:ext cx="3948628" cy="1386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Implement efficiency measures</a:t>
            </a:r>
          </a:p>
          <a:p>
            <a:pPr algn="l">
              <a:lnSpc>
                <a:spcPts val="2519"/>
              </a:lnSpc>
            </a:pPr>
            <a:endParaRPr lang="en-US" sz="3000" b="1" dirty="0">
              <a:solidFill>
                <a:srgbClr val="FFFFFF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9874219" y="4364805"/>
            <a:ext cx="3503245" cy="4354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</a:pPr>
            <a:r>
              <a:rPr lang="en-US" sz="2199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Develop strategic capacity in research support and fundraising; develop financial training to build capacity</a:t>
            </a:r>
          </a:p>
          <a:p>
            <a:pPr marL="0" lvl="0" indent="0" algn="ctr">
              <a:lnSpc>
                <a:spcPts val="3079"/>
              </a:lnSpc>
            </a:pPr>
            <a:endParaRPr lang="en-US" sz="2199" b="1" dirty="0">
              <a:solidFill>
                <a:srgbClr val="FFFFFF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0" lvl="0" indent="0" algn="ctr">
              <a:lnSpc>
                <a:spcPts val="3079"/>
              </a:lnSpc>
            </a:pPr>
            <a:r>
              <a:rPr lang="en-US" sz="2199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Potential for specific Leadership development </a:t>
            </a:r>
            <a:r>
              <a:rPr lang="en-US" sz="2199" b="1" dirty="0" err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programmes</a:t>
            </a:r>
            <a:r>
              <a:rPr lang="en-US" sz="2199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 with relevant content</a:t>
            </a:r>
          </a:p>
          <a:p>
            <a:pPr algn="ctr">
              <a:lnSpc>
                <a:spcPts val="3079"/>
              </a:lnSpc>
            </a:pPr>
            <a:endParaRPr lang="en-US" sz="2199" b="1" dirty="0">
              <a:solidFill>
                <a:srgbClr val="FFFFFF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9628250" y="2947652"/>
            <a:ext cx="3794397" cy="1590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Upscale support and upskill staff</a:t>
            </a:r>
          </a:p>
          <a:p>
            <a:pPr algn="ctr">
              <a:lnSpc>
                <a:spcPts val="4200"/>
              </a:lnSpc>
            </a:pPr>
            <a:endParaRPr lang="en-US" sz="3000" b="1" dirty="0">
              <a:solidFill>
                <a:srgbClr val="FFFFFF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4173643" y="4538327"/>
            <a:ext cx="3278957" cy="3559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Potential for using foresight tools, streamlining the educational offer, and focusing on research strengths</a:t>
            </a:r>
          </a:p>
          <a:p>
            <a:pPr algn="ctr">
              <a:lnSpc>
                <a:spcPts val="3079"/>
              </a:lnSpc>
            </a:pPr>
            <a:endParaRPr lang="en-US" sz="2199" b="1" dirty="0">
              <a:solidFill>
                <a:srgbClr val="FFFFFF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algn="ctr">
              <a:lnSpc>
                <a:spcPts val="3079"/>
              </a:lnSpc>
            </a:pPr>
            <a:r>
              <a:rPr lang="en-US" sz="2199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Strategic partnerships</a:t>
            </a:r>
          </a:p>
          <a:p>
            <a:pPr algn="ctr">
              <a:lnSpc>
                <a:spcPts val="3079"/>
              </a:lnSpc>
            </a:pPr>
            <a:endParaRPr lang="en-US" sz="2199" b="1" dirty="0">
              <a:solidFill>
                <a:srgbClr val="FFFFFF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4341772" y="2865498"/>
            <a:ext cx="2799627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Sharpen strategic focus </a:t>
            </a:r>
          </a:p>
        </p:txBody>
      </p:sp>
      <p:sp>
        <p:nvSpPr>
          <p:cNvPr id="31" name="Freeform 31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14310" y="3543300"/>
            <a:ext cx="7289795" cy="5198318"/>
          </a:xfrm>
          <a:custGeom>
            <a:avLst/>
            <a:gdLst/>
            <a:ahLst/>
            <a:cxnLst/>
            <a:rect l="l" t="t" r="r" b="b"/>
            <a:pathLst>
              <a:path w="7289795" h="5198318">
                <a:moveTo>
                  <a:pt x="0" y="0"/>
                </a:moveTo>
                <a:lnTo>
                  <a:pt x="7289795" y="0"/>
                </a:lnTo>
                <a:lnTo>
                  <a:pt x="7289795" y="5198318"/>
                </a:lnTo>
                <a:lnTo>
                  <a:pt x="0" y="51983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683897" y="3543300"/>
            <a:ext cx="7623930" cy="5052966"/>
          </a:xfrm>
          <a:custGeom>
            <a:avLst/>
            <a:gdLst/>
            <a:ahLst/>
            <a:cxnLst/>
            <a:rect l="l" t="t" r="r" b="b"/>
            <a:pathLst>
              <a:path w="7623930" h="5052966">
                <a:moveTo>
                  <a:pt x="0" y="0"/>
                </a:moveTo>
                <a:lnTo>
                  <a:pt x="7623930" y="0"/>
                </a:lnTo>
                <a:lnTo>
                  <a:pt x="7623930" y="5052966"/>
                </a:lnTo>
                <a:lnTo>
                  <a:pt x="0" y="50529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752906" y="102729"/>
            <a:ext cx="13156588" cy="2605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 dirty="0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EUA Funding Forum: 14-16 October 2026</a:t>
            </a:r>
          </a:p>
          <a:p>
            <a:pPr algn="ctr">
              <a:lnSpc>
                <a:spcPts val="7979"/>
              </a:lnSpc>
            </a:pPr>
            <a:r>
              <a:rPr lang="en-US" sz="5699" dirty="0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Brno University of Technology</a:t>
            </a:r>
          </a:p>
          <a:p>
            <a:pPr algn="ctr">
              <a:lnSpc>
                <a:spcPct val="100000"/>
              </a:lnSpc>
            </a:pPr>
            <a:r>
              <a:rPr lang="en-GB" sz="3600" dirty="0">
                <a:solidFill>
                  <a:schemeClr val="bg1"/>
                </a:solidFill>
              </a:rPr>
              <a:t>A place where all conversations revolve around funding</a:t>
            </a:r>
            <a:endParaRPr lang="en-US" sz="3600" dirty="0">
              <a:solidFill>
                <a:schemeClr val="bg1"/>
              </a:solidFill>
              <a:latin typeface="Klavika Basic 2"/>
              <a:ea typeface="Klavika Basic 2"/>
              <a:cs typeface="Klavika Basic 2"/>
              <a:sym typeface="Klavika Basic 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11059" y="110753"/>
            <a:ext cx="2676941" cy="526465"/>
          </a:xfrm>
          <a:custGeom>
            <a:avLst/>
            <a:gdLst/>
            <a:ahLst/>
            <a:cxnLst/>
            <a:rect l="l" t="t" r="r" b="b"/>
            <a:pathLst>
              <a:path w="2676941" h="526465">
                <a:moveTo>
                  <a:pt x="0" y="0"/>
                </a:moveTo>
                <a:lnTo>
                  <a:pt x="2676941" y="0"/>
                </a:lnTo>
                <a:lnTo>
                  <a:pt x="2676941" y="526465"/>
                </a:lnTo>
                <a:lnTo>
                  <a:pt x="0" y="526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397593" y="5601401"/>
            <a:ext cx="1643837" cy="1739511"/>
          </a:xfrm>
          <a:custGeom>
            <a:avLst/>
            <a:gdLst/>
            <a:ahLst/>
            <a:cxnLst/>
            <a:rect l="l" t="t" r="r" b="b"/>
            <a:pathLst>
              <a:path w="1643837" h="1739511">
                <a:moveTo>
                  <a:pt x="0" y="0"/>
                </a:moveTo>
                <a:lnTo>
                  <a:pt x="1643837" y="0"/>
                </a:lnTo>
                <a:lnTo>
                  <a:pt x="1643837" y="1739511"/>
                </a:lnTo>
                <a:lnTo>
                  <a:pt x="0" y="17395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971270" y="3418992"/>
            <a:ext cx="13156588" cy="1539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Thank you for your interest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172195" y="6097223"/>
            <a:ext cx="13156588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Klavika Basic 1"/>
                <a:ea typeface="Klavika Basic 1"/>
                <a:cs typeface="Klavika Basic 1"/>
                <a:sym typeface="Klavika Basic 1"/>
              </a:rPr>
              <a:t>nino.popkhadze@eua.eu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423</Words>
  <Application>Microsoft Office PowerPoint</Application>
  <PresentationFormat>Custom</PresentationFormat>
  <Paragraphs>93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Klavika Basic 1</vt:lpstr>
      <vt:lpstr>ＭＳ Ｐゴシック</vt:lpstr>
      <vt:lpstr>DM Sans</vt:lpstr>
      <vt:lpstr>Arial</vt:lpstr>
      <vt:lpstr>Klavika Basic 2</vt:lpstr>
      <vt:lpstr>DM Sans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Heading</dc:title>
  <cp:lastModifiedBy>Nino Popkhadze</cp:lastModifiedBy>
  <cp:revision>3</cp:revision>
  <dcterms:created xsi:type="dcterms:W3CDTF">2006-08-16T00:00:00Z</dcterms:created>
  <dcterms:modified xsi:type="dcterms:W3CDTF">2026-09-13T19:31:00Z</dcterms:modified>
  <dc:identifier>DAHUPsQnTrY</dc:identifier>
</cp:coreProperties>
</file>