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  <p:sldId id="258" r:id="rId3"/>
    <p:sldId id="270" r:id="rId4"/>
    <p:sldId id="271" r:id="rId5"/>
    <p:sldId id="256" r:id="rId6"/>
    <p:sldId id="272" r:id="rId7"/>
    <p:sldId id="273" r:id="rId8"/>
    <p:sldId id="293" r:id="rId9"/>
    <p:sldId id="294" r:id="rId10"/>
    <p:sldId id="282" r:id="rId11"/>
    <p:sldId id="290" r:id="rId12"/>
    <p:sldId id="274" r:id="rId13"/>
    <p:sldId id="283" r:id="rId14"/>
    <p:sldId id="284" r:id="rId15"/>
    <p:sldId id="291" r:id="rId16"/>
    <p:sldId id="285" r:id="rId17"/>
    <p:sldId id="286" r:id="rId18"/>
    <p:sldId id="289" r:id="rId19"/>
    <p:sldId id="295" r:id="rId20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3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6"/>
    <p:restoredTop sz="94658"/>
  </p:normalViewPr>
  <p:slideViewPr>
    <p:cSldViewPr snapToGrid="0">
      <p:cViewPr varScale="1">
        <p:scale>
          <a:sx n="60" d="100"/>
          <a:sy n="60" d="100"/>
        </p:scale>
        <p:origin x="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12/9/25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3707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12/9/25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469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12/9/25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063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12/9/25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572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82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82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12/9/25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5716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12/9/25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739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12/9/25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2785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12/9/25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080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12/9/25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99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12/9/25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593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3294-DBF0-6648-86EA-DDFEB83C6ECD}" type="datetimeFigureOut">
              <a:rPr lang="es-ES" smtClean="0"/>
              <a:t>12/9/25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39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043294-DBF0-6648-86EA-DDFEB83C6ECD}" type="datetimeFigureOut">
              <a:rPr lang="es-ES" smtClean="0"/>
              <a:t>12/9/25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A88E8A-1548-2141-A91F-B5934654C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09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2BF94E-AFD8-0611-16DE-B926EC4C4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42A2F401-A65C-4C99-34E6-069EDD210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8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96960"/>
      </p:ext>
    </p:extLst>
  </p:cSld>
  <p:clrMapOvr>
    <a:masterClrMapping/>
  </p:clrMapOvr>
  <p:transition spd="slow" advClick="0" advTm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7BA512-7F29-1329-D2C9-40ED86230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7602AFF-D04E-044D-83ED-ABCEA8308FF0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C581121B-4356-5ADA-2AD1-2929D898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41E9430-0DA5-4DAC-3822-1DE9DA07759D}"/>
              </a:ext>
            </a:extLst>
          </p:cNvPr>
          <p:cNvSpPr txBox="1"/>
          <p:nvPr/>
        </p:nvSpPr>
        <p:spPr>
          <a:xfrm>
            <a:off x="26125" y="5848071"/>
            <a:ext cx="8804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Host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various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CGU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events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at AMU: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presentation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ceremonies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, executive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committees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,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academic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sessions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and general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assemblies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(2006 &amp; 2014).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908BFC-0E66-5AFF-A042-4A45889D5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650" y="3227661"/>
            <a:ext cx="7344164" cy="51752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1E1B586-8D54-BCB2-E40C-AA84A296D4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20"/>
          <a:stretch>
            <a:fillRect/>
          </a:stretch>
        </p:blipFill>
        <p:spPr>
          <a:xfrm>
            <a:off x="17388696" y="3227658"/>
            <a:ext cx="6414525" cy="517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84B527-D7A0-2CDA-D30B-3AD9786F7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E50183-A0EE-51CE-E420-94287710FFD8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AE81D104-0275-7214-E803-4F0AEC3C0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ED7647D-2E98-956D-0B4A-179EAB25FB87}"/>
              </a:ext>
            </a:extLst>
          </p:cNvPr>
          <p:cNvSpPr txBox="1"/>
          <p:nvPr/>
        </p:nvSpPr>
        <p:spPr>
          <a:xfrm>
            <a:off x="26125" y="5848071"/>
            <a:ext cx="8804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Host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various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CGU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events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at AMU: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presentation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ceremonies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, executive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committees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,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academic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sessions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and general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assemblies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(2006 &amp; 2014).</a:t>
            </a:r>
          </a:p>
        </p:txBody>
      </p:sp>
      <p:pic>
        <p:nvPicPr>
          <p:cNvPr id="4" name="Imagen 3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5019FEDA-4967-AC40-0D42-7D02E0257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468" y="1933725"/>
            <a:ext cx="13396241" cy="80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5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39C22A-CC5D-92A7-E112-9F269B59B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D85A5AC-8AF9-3F46-FD45-9FA1702BF42D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7183C574-A884-BD7B-5227-3AF60348F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898C944-8D96-0998-F8AC-A3736B245190}"/>
              </a:ext>
            </a:extLst>
          </p:cNvPr>
          <p:cNvSpPr txBox="1"/>
          <p:nvPr/>
        </p:nvSpPr>
        <p:spPr>
          <a:xfrm>
            <a:off x="26125" y="5848071"/>
            <a:ext cx="8804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Taking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active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part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the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CGU executive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committee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,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as a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member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(1999-2007)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and as a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treasurer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(2007-2015).</a:t>
            </a:r>
          </a:p>
        </p:txBody>
      </p:sp>
      <p:pic>
        <p:nvPicPr>
          <p:cNvPr id="4" name="Imagen 3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19A00E0B-BCFE-2C20-B810-75061D42D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9341" y="1471781"/>
            <a:ext cx="13884813" cy="89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0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083205-ED8C-E31D-F5BF-2910F567F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7307F1C-72FF-A82C-5D14-02506B0A32E3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93B26343-93A3-9398-B1F8-802E9B8AC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2983046-05A2-B703-E7A6-10F09650EECF}"/>
              </a:ext>
            </a:extLst>
          </p:cNvPr>
          <p:cNvSpPr txBox="1"/>
          <p:nvPr/>
        </p:nvSpPr>
        <p:spPr>
          <a:xfrm>
            <a:off x="26125" y="5848071"/>
            <a:ext cx="8804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Taking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active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part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the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CGU executive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committee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,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as a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member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(1999-2007)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and as a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treasurer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(2007-2015).</a:t>
            </a:r>
          </a:p>
        </p:txBody>
      </p:sp>
      <p:pic>
        <p:nvPicPr>
          <p:cNvPr id="6" name="Imagen 5" descr="Grupo de personas posando por un foto&#10;&#10;El contenido generado por IA puede ser incorrecto.">
            <a:extLst>
              <a:ext uri="{FF2B5EF4-FFF2-40B4-BE49-F238E27FC236}">
                <a16:creationId xmlns:a16="http://schemas.microsoft.com/office/drawing/2014/main" id="{3094E9C2-4F45-46FD-BF33-152F23662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467" y="1409868"/>
            <a:ext cx="13396240" cy="89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1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8320F8-A221-619C-6A82-38A55F28D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45FC614-D71C-4150-1760-902FFFEFCB58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8B3A1BC9-CDE0-D9DD-E9C6-3DB1D8D18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5FCD709-FA20-F4B9-3187-FB66F3CB3D04}"/>
              </a:ext>
            </a:extLst>
          </p:cNvPr>
          <p:cNvSpPr txBox="1"/>
          <p:nvPr/>
        </p:nvSpPr>
        <p:spPr>
          <a:xfrm>
            <a:off x="26125" y="5848071"/>
            <a:ext cx="88043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CGU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President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for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two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terms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: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2015-2019,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relected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2019-2025. </a:t>
            </a:r>
          </a:p>
        </p:txBody>
      </p:sp>
      <p:pic>
        <p:nvPicPr>
          <p:cNvPr id="4" name="Imagen 3" descr="The General Council of the CGU reelects Marek Kręglewski for the Presidency  of the association - Compostela Group of Universities">
            <a:extLst>
              <a:ext uri="{FF2B5EF4-FFF2-40B4-BE49-F238E27FC236}">
                <a16:creationId xmlns:a16="http://schemas.microsoft.com/office/drawing/2014/main" id="{D9A976DC-E682-D03E-C9A0-C501CA04C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8"/>
          <a:stretch>
            <a:fillRect/>
          </a:stretch>
        </p:blipFill>
        <p:spPr bwMode="auto">
          <a:xfrm>
            <a:off x="9753488" y="2988101"/>
            <a:ext cx="13945229" cy="6030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3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EA792B-5519-DCD4-9361-92BB124E2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878999D-ADDD-4BDC-0ED3-AF11658C9D16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6EE91519-2184-3FAD-38E6-B3AAEAA9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48E953F-07B6-0027-FC4F-46AED3354747}"/>
              </a:ext>
            </a:extLst>
          </p:cNvPr>
          <p:cNvSpPr txBox="1"/>
          <p:nvPr/>
        </p:nvSpPr>
        <p:spPr>
          <a:xfrm>
            <a:off x="26125" y="5848071"/>
            <a:ext cx="88043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CGU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President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for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two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terms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: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2015-2019,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relected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2019-2025. </a:t>
            </a:r>
          </a:p>
        </p:txBody>
      </p:sp>
      <p:pic>
        <p:nvPicPr>
          <p:cNvPr id="6" name="Imagen 5" descr="Un grupo de personas sentadas en una oficina&#10;&#10;El contenido generado por IA puede ser incorrecto.">
            <a:extLst>
              <a:ext uri="{FF2B5EF4-FFF2-40B4-BE49-F238E27FC236}">
                <a16:creationId xmlns:a16="http://schemas.microsoft.com/office/drawing/2014/main" id="{E1A74D22-82AB-4081-A1D8-8585496EE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989" y="1969723"/>
            <a:ext cx="13147518" cy="745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7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4D8C06-D794-2AEA-1C9F-A57218F79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BC143BF-C301-7DD5-566C-C8DAF2BF132B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A79A9AA8-5532-4CC8-A2B4-310417895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38230E8-A6B7-B339-11A7-6A9882DBA702}"/>
              </a:ext>
            </a:extLst>
          </p:cNvPr>
          <p:cNvSpPr txBox="1"/>
          <p:nvPr/>
        </p:nvSpPr>
        <p:spPr>
          <a:xfrm>
            <a:off x="26125" y="5848071"/>
            <a:ext cx="8804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Passionate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traveller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and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good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travelling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companion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in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every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single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event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our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beloved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network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.</a:t>
            </a:r>
          </a:p>
        </p:txBody>
      </p:sp>
      <p:pic>
        <p:nvPicPr>
          <p:cNvPr id="6" name="Imagen 5" descr="Un grupo de personas de pie en la calle&#10;&#10;El contenido generado por IA puede ser incorrecto.">
            <a:extLst>
              <a:ext uri="{FF2B5EF4-FFF2-40B4-BE49-F238E27FC236}">
                <a16:creationId xmlns:a16="http://schemas.microsoft.com/office/drawing/2014/main" id="{ECCCDE03-4517-4E33-84EC-28468A525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467" y="1307667"/>
            <a:ext cx="13396241" cy="93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22079C-4517-A15F-E916-D5AB531D5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35751CF-1C7A-623E-F921-1D24F8929498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62C883D6-D9A3-FD41-B446-2F1235955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18E1B0C-2A31-3EC5-36B7-C9F19A02818A}"/>
              </a:ext>
            </a:extLst>
          </p:cNvPr>
          <p:cNvSpPr txBox="1"/>
          <p:nvPr/>
        </p:nvSpPr>
        <p:spPr>
          <a:xfrm>
            <a:off x="26125" y="5848071"/>
            <a:ext cx="8804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Passionate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traveller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and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good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travelling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companion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in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every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single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event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our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beloved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network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FA6D94-C7AF-8829-10F1-7C4D10704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363" y="2367083"/>
            <a:ext cx="13708448" cy="719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42E29B-37A4-56C6-C962-C03C57258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1B4EB39-C08B-E300-31FD-2922B77DABB0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2193B50A-27A1-68DC-D48A-F5458E4F6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33CE414-8429-5DEC-B05E-8E7D80295643}"/>
              </a:ext>
            </a:extLst>
          </p:cNvPr>
          <p:cNvSpPr txBox="1"/>
          <p:nvPr/>
        </p:nvSpPr>
        <p:spPr>
          <a:xfrm>
            <a:off x="26125" y="5848071"/>
            <a:ext cx="8804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Passionate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traveller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and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good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travelling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companion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in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every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single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event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our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beloved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network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.</a:t>
            </a:r>
          </a:p>
        </p:txBody>
      </p:sp>
      <p:pic>
        <p:nvPicPr>
          <p:cNvPr id="6" name="Imagen 5" descr="Un grupo de personas frente a una estatua&#10;&#10;El contenido generado por IA puede ser incorrecto.">
            <a:extLst>
              <a:ext uri="{FF2B5EF4-FFF2-40B4-BE49-F238E27FC236}">
                <a16:creationId xmlns:a16="http://schemas.microsoft.com/office/drawing/2014/main" id="{63BD4285-95EC-2BEA-0653-DE0C339D9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467" y="1522862"/>
            <a:ext cx="13396240" cy="88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2AF4F3-99B1-4933-EC41-5867B9D64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A04F1F0-3CAF-FEFE-2859-E43C12669465}"/>
              </a:ext>
            </a:extLst>
          </p:cNvPr>
          <p:cNvSpPr txBox="1"/>
          <p:nvPr/>
        </p:nvSpPr>
        <p:spPr>
          <a:xfrm>
            <a:off x="12648622" y="1423512"/>
            <a:ext cx="8804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70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70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70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D6A13D8B-5B1D-17D0-78F4-094BF7F88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3116" y="10116275"/>
            <a:ext cx="3046831" cy="3046831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5B6C741-2C2C-B34A-414D-F35C00D7677C}"/>
              </a:ext>
            </a:extLst>
          </p:cNvPr>
          <p:cNvSpPr txBox="1"/>
          <p:nvPr/>
        </p:nvSpPr>
        <p:spPr>
          <a:xfrm>
            <a:off x="9930809" y="3530009"/>
            <a:ext cx="13379777" cy="5113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Kreglewski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,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awarded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GCU Golden Pin 2025 </a:t>
            </a:r>
            <a:b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for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his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generous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and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unwavering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dedication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to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the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network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and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his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valuable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engagement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and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leadership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, a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reflection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profound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vocation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for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service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and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excellence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that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deserves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6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recognition</a:t>
            </a:r>
            <a:r>
              <a:rPr lang="es-ES" sz="56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8D95137-9577-38EA-4993-DB51C2490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8288" r="5742" b="14058"/>
          <a:stretch>
            <a:fillRect/>
          </a:stretch>
        </p:blipFill>
        <p:spPr bwMode="auto">
          <a:xfrm>
            <a:off x="0" y="0"/>
            <a:ext cx="8973879" cy="10632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939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C90229-86B5-7B2D-4B85-27483465E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2CC42A89-C2AF-AE0E-932E-564D9C341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8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3707"/>
      </p:ext>
    </p:extLst>
  </p:cSld>
  <p:clrMapOvr>
    <a:masterClrMapping/>
  </p:clrMapOvr>
  <p:transition spd="slow" advClick="0" advTm="3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D9F63E-6335-1E2E-0E61-99BBDD2C8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B15A9AF4-A8ED-83E4-18F1-6ED391C34A90}"/>
              </a:ext>
            </a:extLst>
          </p:cNvPr>
          <p:cNvSpPr txBox="1"/>
          <p:nvPr/>
        </p:nvSpPr>
        <p:spPr>
          <a:xfrm>
            <a:off x="26125" y="5221052"/>
            <a:ext cx="8804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70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70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70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17074676-6EE2-AD74-173E-E5FCA77D0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583" y="1252992"/>
            <a:ext cx="3557451" cy="3557451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725EBF9-22B8-666B-AE29-8F6E825FCE13}"/>
              </a:ext>
            </a:extLst>
          </p:cNvPr>
          <p:cNvSpPr txBox="1"/>
          <p:nvPr/>
        </p:nvSpPr>
        <p:spPr>
          <a:xfrm>
            <a:off x="26125" y="6475088"/>
            <a:ext cx="8804366" cy="120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8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CGU Golden Pin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05C1FF-3534-4B78-CDC7-C65BB2858918}"/>
              </a:ext>
            </a:extLst>
          </p:cNvPr>
          <p:cNvSpPr txBox="1"/>
          <p:nvPr/>
        </p:nvSpPr>
        <p:spPr>
          <a:xfrm>
            <a:off x="26125" y="7363363"/>
            <a:ext cx="88043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4000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(Vila Real, 2025)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20BE548-E41F-B96E-23AA-C3C57AFFE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155" y="363934"/>
            <a:ext cx="8127538" cy="11009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322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6D9986-0AED-3DA0-3F22-9EA3C7F13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3172DE6-82F7-0BEA-51C7-DDBCF94A3315}"/>
              </a:ext>
            </a:extLst>
          </p:cNvPr>
          <p:cNvSpPr txBox="1"/>
          <p:nvPr/>
        </p:nvSpPr>
        <p:spPr>
          <a:xfrm>
            <a:off x="26125" y="5221052"/>
            <a:ext cx="8804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70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70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70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CBC0BFAC-678D-5A65-D149-F0C33A410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583" y="1252992"/>
            <a:ext cx="3557451" cy="3557451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9BFB0D9-5AD6-8986-CA18-C2D12B0AABCC}"/>
              </a:ext>
            </a:extLst>
          </p:cNvPr>
          <p:cNvSpPr txBox="1"/>
          <p:nvPr/>
        </p:nvSpPr>
        <p:spPr>
          <a:xfrm>
            <a:off x="26125" y="6475088"/>
            <a:ext cx="8804366" cy="112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4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Professor</a:t>
            </a:r>
            <a:r>
              <a:rPr lang="es-ES" sz="4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at </a:t>
            </a:r>
            <a:r>
              <a:rPr lang="es-ES" sz="4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the</a:t>
            </a:r>
            <a:r>
              <a:rPr lang="es-ES" sz="4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4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Faculty</a:t>
            </a:r>
            <a:r>
              <a:rPr lang="es-ES" sz="4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4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4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4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Chemistry</a:t>
            </a:r>
            <a:endParaRPr lang="es-ES" sz="4000" dirty="0">
              <a:solidFill>
                <a:srgbClr val="283278"/>
              </a:solidFill>
              <a:latin typeface="Pathway Gothic One" panose="02000506050000020004" pitchFamily="2" charset="77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AECB3A7-0CBE-4F53-A2E5-7E5AD9255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155" y="363934"/>
            <a:ext cx="8127538" cy="11009907"/>
          </a:xfrm>
          <a:prstGeom prst="rect">
            <a:avLst/>
          </a:prstGeom>
          <a:noFill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E68A1E0-BF39-1716-05BB-15C0BE4BD4CF}"/>
              </a:ext>
            </a:extLst>
          </p:cNvPr>
          <p:cNvSpPr txBox="1"/>
          <p:nvPr/>
        </p:nvSpPr>
        <p:spPr>
          <a:xfrm>
            <a:off x="26125" y="7206606"/>
            <a:ext cx="8804366" cy="112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4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Adam Mickiewicz </a:t>
            </a:r>
            <a:r>
              <a:rPr lang="es-ES" sz="4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University</a:t>
            </a:r>
            <a:r>
              <a:rPr lang="es-ES" sz="4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in Poznan (</a:t>
            </a:r>
            <a:r>
              <a:rPr lang="es-ES" sz="4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Poland</a:t>
            </a:r>
            <a:r>
              <a:rPr lang="es-ES" sz="4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16985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A069284-273C-4178-E9F3-71EE5DAD38AE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67F1C2FF-6DD9-5A7B-5E9F-FFAAF203B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C5CEC39-7ACE-4608-2FF3-CFB37ABC029D}"/>
              </a:ext>
            </a:extLst>
          </p:cNvPr>
          <p:cNvSpPr txBox="1"/>
          <p:nvPr/>
        </p:nvSpPr>
        <p:spPr>
          <a:xfrm>
            <a:off x="26125" y="5848071"/>
            <a:ext cx="88043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CGU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Delegate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at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Adam Mickiewicz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University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in Poznan.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62F5538-3652-FD3A-2BB8-F62309E68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587" y="1018320"/>
            <a:ext cx="13774322" cy="935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3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E84A0D-D959-FCD5-39A7-28A098D14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1684063-1F28-3FE9-100C-5F7A8F09A381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DD55DBFB-AFEC-E225-FD8C-DBF611606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E3C37BE-23E3-1FE2-052D-F174C55BA152}"/>
              </a:ext>
            </a:extLst>
          </p:cNvPr>
          <p:cNvSpPr txBox="1"/>
          <p:nvPr/>
        </p:nvSpPr>
        <p:spPr>
          <a:xfrm>
            <a:off x="26125" y="5848071"/>
            <a:ext cx="88043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Representative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the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University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and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the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Group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in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numerous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occasions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b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</a:b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since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the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inception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the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CGU.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F8A1617-5A5B-5E65-AFA4-BA36A2799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637" y="1275433"/>
            <a:ext cx="12594222" cy="88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1DFFC8-E614-3E35-ED2E-49D70B176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281F9AA-1ACA-7A8F-A040-A5CFF1E2D3BF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4949AB6F-1ECD-A15A-339D-7FC5902B7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E803F1A-B90B-919A-1D73-3D03AFDD78E5}"/>
              </a:ext>
            </a:extLst>
          </p:cNvPr>
          <p:cNvSpPr txBox="1"/>
          <p:nvPr/>
        </p:nvSpPr>
        <p:spPr>
          <a:xfrm>
            <a:off x="26125" y="5848071"/>
            <a:ext cx="8804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Host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various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CGU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events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at AMU: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presentation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ceremonies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, executive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committees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,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academic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sessions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and general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assemblies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(2006 &amp; 2014).</a:t>
            </a:r>
          </a:p>
        </p:txBody>
      </p:sp>
      <p:pic>
        <p:nvPicPr>
          <p:cNvPr id="4" name="Imagen 3" descr="Un grupo de personas con traje formal&#10;&#10;El contenido generado por IA puede ser incorrecto.">
            <a:extLst>
              <a:ext uri="{FF2B5EF4-FFF2-40B4-BE49-F238E27FC236}">
                <a16:creationId xmlns:a16="http://schemas.microsoft.com/office/drawing/2014/main" id="{A1F798A2-FED8-9D94-164F-3BB8FE6E9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989" y="1612887"/>
            <a:ext cx="13147519" cy="816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B5EAAD-1670-2C2B-0C45-156AE8E1A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A57E5D1-BAC6-7710-2B77-4649F807CDF7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D7EE6274-F2F4-0775-672D-1B203D173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0C95CC4-E38A-14C4-92D9-4B756EFD176F}"/>
              </a:ext>
            </a:extLst>
          </p:cNvPr>
          <p:cNvSpPr txBox="1"/>
          <p:nvPr/>
        </p:nvSpPr>
        <p:spPr>
          <a:xfrm>
            <a:off x="26125" y="5848071"/>
            <a:ext cx="8804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Host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various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CGU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events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at AMU: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presentation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ceremonies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, executive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committees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,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academic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sessions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and general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assemblies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(2006 &amp; 2014).</a:t>
            </a:r>
          </a:p>
        </p:txBody>
      </p:sp>
      <p:pic>
        <p:nvPicPr>
          <p:cNvPr id="6" name="Imagen 5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202BEEBE-CCCD-FEBD-2F86-8E0FFC265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467" y="937751"/>
            <a:ext cx="13396240" cy="1004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77D914-8B0C-7ADD-DFEB-D4F1B1C02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D54563-D598-5EBE-12DD-3981036FA325}"/>
              </a:ext>
            </a:extLst>
          </p:cNvPr>
          <p:cNvSpPr txBox="1"/>
          <p:nvPr/>
        </p:nvSpPr>
        <p:spPr>
          <a:xfrm>
            <a:off x="26125" y="3470629"/>
            <a:ext cx="880436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600"/>
              </a:lnSpc>
            </a:pPr>
            <a:r>
              <a:rPr lang="es-ES" sz="5200" i="1" dirty="0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Marek </a:t>
            </a:r>
            <a:r>
              <a:rPr lang="es-ES" sz="5200" i="1" dirty="0" err="1">
                <a:solidFill>
                  <a:srgbClr val="283278"/>
                </a:solidFill>
                <a:latin typeface="Cardo" panose="02020600000000000000" pitchFamily="18" charset="-79"/>
                <a:ea typeface="Cardo" panose="02020600000000000000" pitchFamily="18" charset="-79"/>
                <a:cs typeface="Cardo" panose="02020600000000000000" pitchFamily="18" charset="-79"/>
              </a:rPr>
              <a:t>Kręglewski</a:t>
            </a:r>
            <a:endParaRPr lang="es-ES" sz="5200" i="1" dirty="0">
              <a:solidFill>
                <a:srgbClr val="283278"/>
              </a:solidFill>
              <a:latin typeface="Cardo" panose="02020600000000000000" pitchFamily="18" charset="-79"/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A38ABC50-9A1B-86C1-F22F-1BE7FC5E4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978" y="1070113"/>
            <a:ext cx="2157548" cy="2157548"/>
          </a:xfrm>
          <a:prstGeom prst="rect">
            <a:avLst/>
          </a:prstGeom>
          <a:effectLst>
            <a:outerShdw blurRad="395255" dist="178087" dir="2700000" algn="tl" rotWithShape="0">
              <a:prstClr val="black">
                <a:alpha val="15978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1A5DE75-31E9-49C6-970D-DF8B70A7301D}"/>
              </a:ext>
            </a:extLst>
          </p:cNvPr>
          <p:cNvSpPr txBox="1"/>
          <p:nvPr/>
        </p:nvSpPr>
        <p:spPr>
          <a:xfrm>
            <a:off x="26125" y="5848071"/>
            <a:ext cx="88043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Host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of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various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CGU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events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at AMU: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presentation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ceremonies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, executive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committees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,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academic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sessions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and general </a:t>
            </a:r>
            <a:r>
              <a:rPr lang="es-ES" sz="5000" dirty="0" err="1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assemblies</a:t>
            </a:r>
            <a:r>
              <a:rPr lang="es-ES" sz="5000" dirty="0">
                <a:solidFill>
                  <a:srgbClr val="283278"/>
                </a:solidFill>
                <a:latin typeface="Pathway Gothic One" panose="02000506050000020004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(2006 &amp; 2014).</a:t>
            </a:r>
          </a:p>
        </p:txBody>
      </p:sp>
      <p:pic>
        <p:nvPicPr>
          <p:cNvPr id="4" name="Imagen 3" descr="Un hombre en traje posando para una foto&#10;&#10;El contenido generado por IA puede ser incorrecto.">
            <a:extLst>
              <a:ext uri="{FF2B5EF4-FFF2-40B4-BE49-F238E27FC236}">
                <a16:creationId xmlns:a16="http://schemas.microsoft.com/office/drawing/2014/main" id="{6D64448D-F88C-0B16-AECE-24986EA12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469" y="1335226"/>
            <a:ext cx="13396242" cy="92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9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1198</TotalTime>
  <Words>378</Words>
  <Application>Microsoft Macintosh PowerPoint</Application>
  <PresentationFormat>Personalizado</PresentationFormat>
  <Paragraphs>36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Cardo</vt:lpstr>
      <vt:lpstr>Pathway Gothic One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Ramonde Lago Adolfo Sixto</dc:creator>
  <cp:lastModifiedBy>Ramonde Lago Adolfo Sixto</cp:lastModifiedBy>
  <cp:revision>17</cp:revision>
  <dcterms:created xsi:type="dcterms:W3CDTF">2025-09-11T07:00:33Z</dcterms:created>
  <dcterms:modified xsi:type="dcterms:W3CDTF">2025-09-12T11:46:49Z</dcterms:modified>
</cp:coreProperties>
</file>