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  <p:sldId id="257" r:id="rId3"/>
    <p:sldId id="317" r:id="rId4"/>
    <p:sldId id="261" r:id="rId5"/>
    <p:sldId id="318" r:id="rId6"/>
    <p:sldId id="262" r:id="rId7"/>
    <p:sldId id="319" r:id="rId8"/>
    <p:sldId id="320" r:id="rId9"/>
    <p:sldId id="321" r:id="rId10"/>
    <p:sldId id="269" r:id="rId11"/>
    <p:sldId id="324" r:id="rId12"/>
    <p:sldId id="325" r:id="rId13"/>
    <p:sldId id="326" r:id="rId14"/>
    <p:sldId id="383" r:id="rId15"/>
    <p:sldId id="384" r:id="rId16"/>
    <p:sldId id="385" r:id="rId17"/>
    <p:sldId id="38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365" r:id="rId52"/>
    <p:sldId id="366" r:id="rId53"/>
    <p:sldId id="367" r:id="rId54"/>
    <p:sldId id="368" r:id="rId55"/>
    <p:sldId id="369" r:id="rId56"/>
    <p:sldId id="370" r:id="rId57"/>
    <p:sldId id="371" r:id="rId58"/>
    <p:sldId id="372" r:id="rId59"/>
    <p:sldId id="373" r:id="rId60"/>
    <p:sldId id="374" r:id="rId61"/>
    <p:sldId id="375" r:id="rId62"/>
    <p:sldId id="376" r:id="rId63"/>
    <p:sldId id="377" r:id="rId64"/>
    <p:sldId id="378" r:id="rId65"/>
    <p:sldId id="379" r:id="rId66"/>
    <p:sldId id="380" r:id="rId67"/>
    <p:sldId id="381" r:id="rId68"/>
    <p:sldId id="271" r:id="rId69"/>
    <p:sldId id="256" r:id="rId70"/>
    <p:sldId id="272" r:id="rId71"/>
    <p:sldId id="290" r:id="rId72"/>
    <p:sldId id="291" r:id="rId73"/>
    <p:sldId id="284" r:id="rId74"/>
    <p:sldId id="283" r:id="rId75"/>
    <p:sldId id="286" r:id="rId76"/>
    <p:sldId id="285" r:id="rId77"/>
    <p:sldId id="296" r:id="rId78"/>
    <p:sldId id="382" r:id="rId79"/>
    <p:sldId id="295" r:id="rId80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3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98"/>
    <p:restoredTop sz="94668"/>
  </p:normalViewPr>
  <p:slideViewPr>
    <p:cSldViewPr snapToGrid="0">
      <p:cViewPr varScale="1">
        <p:scale>
          <a:sx n="59" d="100"/>
          <a:sy n="59" d="100"/>
        </p:scale>
        <p:origin x="65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16/10/25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3707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16/10/25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469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16/10/25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063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16/10/25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572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82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82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16/10/25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5716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16/10/25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739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16/10/25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2785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16/10/25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080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16/10/25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99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16/10/25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593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16/10/25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39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043294-DBF0-6648-86EA-DDFEB83C6ECD}" type="datetimeFigureOut">
              <a:rPr lang="es-ES" smtClean="0"/>
              <a:t>16/10/25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09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gif"/><Relationship Id="rId7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gif"/><Relationship Id="rId7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gif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gif"/><Relationship Id="rId7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2BF94E-AFD8-0611-16DE-B926EC4C4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58E3423-D2ED-DD96-F517-9548DE2CB710}"/>
              </a:ext>
            </a:extLst>
          </p:cNvPr>
          <p:cNvSpPr/>
          <p:nvPr/>
        </p:nvSpPr>
        <p:spPr>
          <a:xfrm>
            <a:off x="-1" y="4040372"/>
            <a:ext cx="24382413" cy="9675628"/>
          </a:xfrm>
          <a:prstGeom prst="rect">
            <a:avLst/>
          </a:prstGeom>
          <a:solidFill>
            <a:srgbClr val="2832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E9CAB5BF-E72B-DD8A-562B-1CF3F0F54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337" y="749436"/>
            <a:ext cx="8767735" cy="87677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D2CC75-5ACB-C224-2D62-372FA1DC7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055" y="9410846"/>
            <a:ext cx="59563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9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5EC9F8-D9DF-64B6-F225-05098C71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B89C1EF-BBE1-0446-3D86-5B437B307B28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PRESIDENT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BCA421E-9EB9-E028-FDC2-EED0401138F8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D428AA72-8E34-B5FA-7F29-760CA8FB3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F22E1DE-494D-12BA-0532-03823BCB73A7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AGENDA ON SUSTAINABILITY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2DEC41E-0678-060D-CA50-2D4823794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60" y="2291946"/>
            <a:ext cx="7979246" cy="7979246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EA022C9D-B2BA-6CF7-B9B0-A0087AF772F1}"/>
              </a:ext>
            </a:extLst>
          </p:cNvPr>
          <p:cNvSpPr txBox="1"/>
          <p:nvPr/>
        </p:nvSpPr>
        <p:spPr>
          <a:xfrm>
            <a:off x="11167610" y="4527260"/>
            <a:ext cx="11060243" cy="34384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Compostela Connection on Sustainability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Compostela Sustainability Award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Environmental commitment</a:t>
            </a:r>
          </a:p>
        </p:txBody>
      </p:sp>
    </p:spTree>
    <p:extLst>
      <p:ext uri="{BB962C8B-B14F-4D97-AF65-F5344CB8AC3E}">
        <p14:creationId xmlns:p14="http://schemas.microsoft.com/office/powerpoint/2010/main" val="20930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307F71-7739-F621-869D-749FB6460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DD5056E-A49B-5780-0179-38B84843F812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PRESIDENT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7244A2-41B0-69AF-2E4D-4E8782F6D37C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E372F57B-1F8E-CA81-F499-65CFBCE17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22F2E02-25D1-6D54-1F20-EF80FFBD4D7A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AGENDA ON COMMUNICATION &amp; GROWTH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1352314-D3E3-E44A-33C0-FD15A770B540}"/>
              </a:ext>
            </a:extLst>
          </p:cNvPr>
          <p:cNvSpPr txBox="1"/>
          <p:nvPr/>
        </p:nvSpPr>
        <p:spPr>
          <a:xfrm>
            <a:off x="3522694" y="8967630"/>
            <a:ext cx="5653097" cy="1037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10/February/2025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6614A51A-5814-71CB-BA00-02B0DA95D64E}"/>
              </a:ext>
            </a:extLst>
          </p:cNvPr>
          <p:cNvGrpSpPr/>
          <p:nvPr/>
        </p:nvGrpSpPr>
        <p:grpSpPr>
          <a:xfrm>
            <a:off x="13078047" y="888921"/>
            <a:ext cx="9182582" cy="10217922"/>
            <a:chOff x="16309905" y="1630314"/>
            <a:chExt cx="4188453" cy="519610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73E87A9-247F-0252-8E89-520D77D93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9905" y="1630314"/>
              <a:ext cx="4188453" cy="2623866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1751DE9-90C5-5301-1C6F-46E69C69A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09905" y="4459287"/>
              <a:ext cx="4188452" cy="2367129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C917C2CE-A9CD-98AC-4827-24F21B703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4885" y="3918956"/>
            <a:ext cx="6068713" cy="311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5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ED029C-F1F1-2D70-6028-E0485EF43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FE9ACBA-F3AC-91A8-7901-44ABC6E6E1D4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PRESIDENT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EC2EDE-346E-B631-5066-F7997FCB4367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C336177E-619A-9363-0680-B44E3CEBA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077D63F-F2D0-381C-8F94-834D60A0F549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AGENDA ON COMMUNICATION &amp; GROWTH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DD3CF82-DCE3-924A-E584-16930A3EA1F4}"/>
              </a:ext>
            </a:extLst>
          </p:cNvPr>
          <p:cNvSpPr txBox="1"/>
          <p:nvPr/>
        </p:nvSpPr>
        <p:spPr>
          <a:xfrm>
            <a:off x="3342037" y="7032504"/>
            <a:ext cx="5653097" cy="1037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200" b="1" spc="100" dirty="0" err="1">
                <a:solidFill>
                  <a:srgbClr val="283278"/>
                </a:solidFill>
                <a:latin typeface="Pathway Gothic One" panose="02000506050000020004" pitchFamily="2" charset="77"/>
              </a:rPr>
              <a:t>Impulsa</a:t>
            </a: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 </a:t>
            </a:r>
            <a:r>
              <a:rPr lang="en-US" sz="5200" b="1" spc="100" dirty="0" err="1">
                <a:solidFill>
                  <a:srgbClr val="283278"/>
                </a:solidFill>
                <a:latin typeface="Pathway Gothic One" panose="02000506050000020004" pitchFamily="2" charset="77"/>
              </a:rPr>
              <a:t>programme</a:t>
            </a:r>
            <a:endParaRPr lang="en-US" sz="5200" b="1" spc="100" dirty="0">
              <a:solidFill>
                <a:srgbClr val="283278"/>
              </a:solidFill>
              <a:latin typeface="Pathway Gothic One" panose="02000506050000020004" pitchFamily="2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3BDE835-3F57-4E54-C5D5-0236EACFB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1" t="5580" r="13599"/>
          <a:stretch>
            <a:fillRect/>
          </a:stretch>
        </p:blipFill>
        <p:spPr>
          <a:xfrm>
            <a:off x="12397562" y="893782"/>
            <a:ext cx="11217740" cy="1022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8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3A1C5F-3145-BE10-AD95-D5416B419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F241454-63BC-938D-A65F-F713F209BBAF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PRESIDENT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3C7FEC-0878-04EF-A73E-E04B24BDCF7C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8A1576BC-5961-6481-54A1-1E9719E4E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1530DB7-A7AE-2C17-FFD4-7A237251CFD4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AGENDA ON COMMUNICATION &amp; GROWTH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3274709D-947C-F4D4-F0E0-BF16A78F72A9}"/>
              </a:ext>
            </a:extLst>
          </p:cNvPr>
          <p:cNvSpPr txBox="1"/>
          <p:nvPr/>
        </p:nvSpPr>
        <p:spPr>
          <a:xfrm>
            <a:off x="3342038" y="8910209"/>
            <a:ext cx="8077330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CGU </a:t>
            </a:r>
            <a:r>
              <a:rPr lang="en-US" sz="5200" b="1" spc="100" dirty="0" err="1">
                <a:solidFill>
                  <a:srgbClr val="283278"/>
                </a:solidFill>
                <a:latin typeface="Pathway Gothic One" panose="02000506050000020004" pitchFamily="2" charset="77"/>
              </a:rPr>
              <a:t>Impulsa</a:t>
            </a: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 </a:t>
            </a:r>
            <a:r>
              <a:rPr lang="en-US" sz="5200" b="1" spc="100" dirty="0" err="1">
                <a:solidFill>
                  <a:srgbClr val="283278"/>
                </a:solidFill>
                <a:latin typeface="Pathway Gothic One" panose="02000506050000020004" pitchFamily="2" charset="77"/>
              </a:rPr>
              <a:t>Programme</a:t>
            </a: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 </a:t>
            </a:r>
            <a:b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</a:b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further links with members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BF7B80-3CDC-9D40-36C9-981FC6AEA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23" y="2403595"/>
            <a:ext cx="10154081" cy="25262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6099E07-C358-7C31-3926-AA7D68C62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592" y="893782"/>
            <a:ext cx="5653097" cy="1002855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65C4217-F7D8-284A-17EC-57636B1346D5}"/>
              </a:ext>
            </a:extLst>
          </p:cNvPr>
          <p:cNvSpPr txBox="1"/>
          <p:nvPr/>
        </p:nvSpPr>
        <p:spPr>
          <a:xfrm>
            <a:off x="5638622" y="6513856"/>
            <a:ext cx="362233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10600" b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CGU</a:t>
            </a:r>
          </a:p>
        </p:txBody>
      </p:sp>
      <p:cxnSp>
        <p:nvCxnSpPr>
          <p:cNvPr id="9" name="Conector: angular 19">
            <a:extLst>
              <a:ext uri="{FF2B5EF4-FFF2-40B4-BE49-F238E27FC236}">
                <a16:creationId xmlns:a16="http://schemas.microsoft.com/office/drawing/2014/main" id="{3C1E0165-9300-4C44-0137-4E0BD94DCE78}"/>
              </a:ext>
            </a:extLst>
          </p:cNvPr>
          <p:cNvCxnSpPr/>
          <p:nvPr/>
        </p:nvCxnSpPr>
        <p:spPr>
          <a:xfrm rot="5400000">
            <a:off x="5627979" y="4935477"/>
            <a:ext cx="3769498" cy="3870207"/>
          </a:xfrm>
          <a:prstGeom prst="bentConnector3">
            <a:avLst>
              <a:gd name="adj1" fmla="val 60155"/>
            </a:avLst>
          </a:prstGeom>
          <a:ln w="161925">
            <a:solidFill>
              <a:srgbClr val="28327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30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6F79EE-8392-4E64-3DEB-648F69893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5BBFAF3-2C8F-5EEC-90A4-52AF9530B0F3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E63DDBC2-8464-423C-C7D6-DE9B31F8A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10" name="Imagen 9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A26BB013-0F98-DDB9-9E1C-9641F9FD6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902" y="0"/>
            <a:ext cx="20299511" cy="1141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5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11B713-20AC-4DE4-7FF9-B74DF8F84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39148-EA06-E9F1-36B0-DDC609EAFEBC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1E4FB527-738A-790D-B4D1-4126FBD50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EE1341B7-B5CB-49A1-9904-E50DE8693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6" y="0"/>
            <a:ext cx="20448767" cy="115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0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ADB6AB-D5B9-747B-C13B-049B641E7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63CB589-44F7-BB6A-0B27-4D1DD853F95F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27814AD7-E159-6775-AEAC-14AAD79A6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3" name="Imagen 2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A08A08E8-8263-6ABD-4A79-3F907B7B2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6" y="0"/>
            <a:ext cx="20448767" cy="115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ED51FC-F7AA-C836-A961-D0C86E8B4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492F173-6CCE-A336-ABF8-C2304D49EDEF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C8461C2C-F34E-7349-50EF-5C79C0BEA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3" name="Imagen 2" descr="Interfaz de usuario gráfica, Aplicación, Correo electrónico, Sitio web&#10;&#10;El contenido generado por IA puede ser incorrecto.">
            <a:extLst>
              <a:ext uri="{FF2B5EF4-FFF2-40B4-BE49-F238E27FC236}">
                <a16:creationId xmlns:a16="http://schemas.microsoft.com/office/drawing/2014/main" id="{F959DC8C-1DB1-B918-62BF-ED2DA15F6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6" y="0"/>
            <a:ext cx="20448767" cy="115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0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3B8145-BC08-05EB-5B54-088770E19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761A44B-C761-9CD4-251A-21C6A5DF6DF9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PRESIDENT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C8C8B10-22CA-CDBA-C492-F8B62AACC551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BAED6CF5-446D-70FB-0F44-8E2B9DBFD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DE5EFDB-9B3C-21DF-5CBB-882ABB0CE40C}"/>
              </a:ext>
            </a:extLst>
          </p:cNvPr>
          <p:cNvSpPr txBox="1"/>
          <p:nvPr/>
        </p:nvSpPr>
        <p:spPr>
          <a:xfrm>
            <a:off x="683695" y="668114"/>
            <a:ext cx="129601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AGENDA ON CULTURAL HERITAGE AND UNIVERSITY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B9BDE96-B0A1-DA55-9767-FC8AEE274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>
            <a:fillRect/>
          </a:stretch>
        </p:blipFill>
        <p:spPr>
          <a:xfrm>
            <a:off x="15019204" y="893781"/>
            <a:ext cx="8389742" cy="10211753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2C167B96-D69E-D8EA-B355-BD44BC07545A}"/>
              </a:ext>
            </a:extLst>
          </p:cNvPr>
          <p:cNvSpPr txBox="1"/>
          <p:nvPr/>
        </p:nvSpPr>
        <p:spPr>
          <a:xfrm>
            <a:off x="3522694" y="8967630"/>
            <a:ext cx="5653097" cy="1037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Porto, 20/May/2025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ADEF91D-74A5-BFD1-DBA4-02CDCDD6A52F}"/>
              </a:ext>
            </a:extLst>
          </p:cNvPr>
          <p:cNvSpPr txBox="1"/>
          <p:nvPr/>
        </p:nvSpPr>
        <p:spPr>
          <a:xfrm>
            <a:off x="2016502" y="6226643"/>
            <a:ext cx="8665479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An University of Worcester initiative, supported by the CGU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4C4739C5-3D39-555E-B2B3-77A089982BA4}"/>
              </a:ext>
            </a:extLst>
          </p:cNvPr>
          <p:cNvSpPr txBox="1"/>
          <p:nvPr/>
        </p:nvSpPr>
        <p:spPr>
          <a:xfrm>
            <a:off x="2016502" y="3627822"/>
            <a:ext cx="866547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MEETINGS ON THE WAY</a:t>
            </a:r>
          </a:p>
        </p:txBody>
      </p:sp>
    </p:spTree>
    <p:extLst>
      <p:ext uri="{BB962C8B-B14F-4D97-AF65-F5344CB8AC3E}">
        <p14:creationId xmlns:p14="http://schemas.microsoft.com/office/powerpoint/2010/main" val="23630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2BEA6A-30D2-E103-AA26-1C3FB4D87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6D342EF-6263-37AB-A09E-C8E14CA3E0F3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PRESIDENT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D5A605-7BDB-F6A8-435F-2C18E981A592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E2AFDA7F-F983-3FA2-62B4-C57513052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AC93894-404E-3AE2-A7A3-12D06AC11B43}"/>
              </a:ext>
            </a:extLst>
          </p:cNvPr>
          <p:cNvSpPr txBox="1"/>
          <p:nvPr/>
        </p:nvSpPr>
        <p:spPr>
          <a:xfrm>
            <a:off x="683695" y="668114"/>
            <a:ext cx="129601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AGENDA ON CULTURAL HERITAGE AND UNIVERSITY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D518C1A-D4E5-9236-F217-B00BFABB5E35}"/>
              </a:ext>
            </a:extLst>
          </p:cNvPr>
          <p:cNvSpPr txBox="1"/>
          <p:nvPr/>
        </p:nvSpPr>
        <p:spPr>
          <a:xfrm>
            <a:off x="2064629" y="5138485"/>
            <a:ext cx="563558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MEETINGS</a:t>
            </a:r>
            <a:br>
              <a:rPr lang="en-US" sz="7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</a:br>
            <a:r>
              <a:rPr lang="en-US" sz="7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ON THE WAY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504EB1-5F80-6971-AE11-B5A8D2D3C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1"/>
          <a:stretch>
            <a:fillRect/>
          </a:stretch>
        </p:blipFill>
        <p:spPr>
          <a:xfrm>
            <a:off x="9242325" y="2358189"/>
            <a:ext cx="14166622" cy="864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0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69A442-3ACC-3D31-1898-3DB30BAB6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2AF1DC0-A12F-5508-BE71-8AACC91DAE53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F5980711-564B-2D61-BB9E-23127D808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5A22043-F541-5DE7-2E78-9E8E0F64FABC}"/>
              </a:ext>
            </a:extLst>
          </p:cNvPr>
          <p:cNvSpPr txBox="1"/>
          <p:nvPr/>
        </p:nvSpPr>
        <p:spPr>
          <a:xfrm>
            <a:off x="14973504" y="4083738"/>
            <a:ext cx="44415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600"/>
              </a:lnSpc>
            </a:pPr>
            <a:r>
              <a:rPr lang="es-ES" sz="10399" dirty="0">
                <a:solidFill>
                  <a:srgbClr val="283278"/>
                </a:solidFill>
                <a:latin typeface="Pathway Gothic One" panose="02000506050000020004" pitchFamily="2" charset="77"/>
              </a:rPr>
              <a:t>CHAIR </a:t>
            </a:r>
            <a:br>
              <a:rPr lang="es-ES" sz="10399" dirty="0">
                <a:solidFill>
                  <a:srgbClr val="283278"/>
                </a:solidFill>
                <a:latin typeface="Pathway Gothic One" panose="02000506050000020004" pitchFamily="2" charset="77"/>
              </a:rPr>
            </a:br>
            <a:r>
              <a:rPr lang="es-ES" sz="10399" dirty="0">
                <a:solidFill>
                  <a:srgbClr val="283278"/>
                </a:solidFill>
                <a:latin typeface="Pathway Gothic One" panose="02000506050000020004" pitchFamily="2" charset="77"/>
              </a:rPr>
              <a:t>OF THE </a:t>
            </a:r>
            <a:br>
              <a:rPr lang="es-ES" sz="10399" dirty="0">
                <a:solidFill>
                  <a:srgbClr val="283278"/>
                </a:solidFill>
                <a:latin typeface="Pathway Gothic One" panose="02000506050000020004" pitchFamily="2" charset="77"/>
              </a:rPr>
            </a:br>
            <a:r>
              <a:rPr lang="es-ES" sz="10399" dirty="0">
                <a:solidFill>
                  <a:srgbClr val="283278"/>
                </a:solidFill>
                <a:latin typeface="Pathway Gothic One" panose="02000506050000020004" pitchFamily="2" charset="77"/>
              </a:rPr>
              <a:t>SESSION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57F11A0-7477-52F8-AD50-4E252A571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854" y="1267054"/>
            <a:ext cx="9106357" cy="941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173106-20D8-D2C1-A3B9-BA3176B2E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C85EFEC-6D34-CCDD-D457-36C6E29404E4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PRESIDENT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FA469C-C0F5-E130-C579-F18F909C05D9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677738FF-F14A-F17C-DE5F-F04F071AB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CCC6DA3-EF4E-915D-78BA-44A176C6ED0B}"/>
              </a:ext>
            </a:extLst>
          </p:cNvPr>
          <p:cNvSpPr txBox="1"/>
          <p:nvPr/>
        </p:nvSpPr>
        <p:spPr>
          <a:xfrm>
            <a:off x="683695" y="668114"/>
            <a:ext cx="129601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AGENDA ON INTERNATIONAL PROJECTION</a:t>
            </a:r>
          </a:p>
        </p:txBody>
      </p:sp>
      <p:pic>
        <p:nvPicPr>
          <p:cNvPr id="7" name="Imagen 6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F62E032E-4059-EB7C-D36C-05B93BC10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395" y="8270061"/>
            <a:ext cx="4572000" cy="22479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E5F72DC-2800-168B-A084-229DA2E386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21" t="21620" r="8195" b="19743"/>
          <a:stretch>
            <a:fillRect/>
          </a:stretch>
        </p:blipFill>
        <p:spPr>
          <a:xfrm>
            <a:off x="11511613" y="4257012"/>
            <a:ext cx="8734927" cy="26710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CAF1F19-0A94-CF51-9A70-D0A89947B4F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9668" r="4130" b="20045"/>
          <a:stretch>
            <a:fillRect/>
          </a:stretch>
        </p:blipFill>
        <p:spPr>
          <a:xfrm>
            <a:off x="10935910" y="7583382"/>
            <a:ext cx="9262503" cy="2740029"/>
          </a:xfrm>
          <a:prstGeom prst="rect">
            <a:avLst/>
          </a:prstGeom>
        </p:spPr>
      </p:pic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25105C23-FF0B-74A8-DA5D-43A819A264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394" y="5495110"/>
            <a:ext cx="4574940" cy="2233647"/>
          </a:xfrm>
          <a:prstGeom prst="rect">
            <a:avLst/>
          </a:prstGeom>
        </p:spPr>
      </p:pic>
      <p:pic>
        <p:nvPicPr>
          <p:cNvPr id="11" name="Imagen 10" descr="Logotipo&#10;&#10;El contenido generado por IA puede ser incorrecto.">
            <a:extLst>
              <a:ext uri="{FF2B5EF4-FFF2-40B4-BE49-F238E27FC236}">
                <a16:creationId xmlns:a16="http://schemas.microsoft.com/office/drawing/2014/main" id="{5BD8B91F-11FE-923E-3FED-7AFA75A22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1394" y="2720159"/>
            <a:ext cx="4571999" cy="2233648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9041B75C-CAFE-76BC-DF62-C843D35202B1}"/>
              </a:ext>
            </a:extLst>
          </p:cNvPr>
          <p:cNvSpPr txBox="1"/>
          <p:nvPr/>
        </p:nvSpPr>
        <p:spPr>
          <a:xfrm>
            <a:off x="13446503" y="1551638"/>
            <a:ext cx="8665479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Erasmus+ mobility projects</a:t>
            </a:r>
            <a:b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</a:b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(KA130, KA131, KA171)</a:t>
            </a:r>
          </a:p>
        </p:txBody>
      </p:sp>
    </p:spTree>
    <p:extLst>
      <p:ext uri="{BB962C8B-B14F-4D97-AF65-F5344CB8AC3E}">
        <p14:creationId xmlns:p14="http://schemas.microsoft.com/office/powerpoint/2010/main" val="425147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0AFC4C-8642-9152-D756-8D866CE79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871D4D-24CB-28C6-B683-BCD9C17D8912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PRESIDENT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5E5E33-E883-383C-3013-49F04014D6DD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5E52BED5-C288-C21D-62C4-457276563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79E97E2-3D50-59EC-1B74-434A7D552FB9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AGENDA ON HEADQUARTERS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F8F21BAE-8C7F-A0F2-47B6-98A9C7FC58F0}"/>
              </a:ext>
            </a:extLst>
          </p:cNvPr>
          <p:cNvSpPr txBox="1"/>
          <p:nvPr/>
        </p:nvSpPr>
        <p:spPr>
          <a:xfrm>
            <a:off x="5919004" y="10052976"/>
            <a:ext cx="12544403" cy="1037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FUTURE = staff + members commitment x perseverance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DCEF1A-E839-C5F8-C647-9A688885A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"/>
          <a:stretch>
            <a:fillRect/>
          </a:stretch>
        </p:blipFill>
        <p:spPr>
          <a:xfrm>
            <a:off x="7898413" y="1984588"/>
            <a:ext cx="8585585" cy="747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2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BF6240-E494-5E1A-E889-4BCECCC27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EE3998C-6751-5271-A74A-B9D8C132DCAD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22B6A24B-5F50-B055-F580-DD761B5FB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2EA30B9-923D-F077-4FD3-2C8DDE344823}"/>
              </a:ext>
            </a:extLst>
          </p:cNvPr>
          <p:cNvSpPr txBox="1"/>
          <p:nvPr/>
        </p:nvSpPr>
        <p:spPr>
          <a:xfrm>
            <a:off x="2149205" y="4872728"/>
            <a:ext cx="20084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10399" dirty="0">
                <a:solidFill>
                  <a:srgbClr val="283278"/>
                </a:solidFill>
                <a:latin typeface="Pathway Gothic One" panose="02000506050000020004" pitchFamily="2" charset="77"/>
              </a:rPr>
              <a:t>MEMBERSHIPS</a:t>
            </a:r>
          </a:p>
        </p:txBody>
      </p:sp>
    </p:spTree>
    <p:extLst>
      <p:ext uri="{BB962C8B-B14F-4D97-AF65-F5344CB8AC3E}">
        <p14:creationId xmlns:p14="http://schemas.microsoft.com/office/powerpoint/2010/main" val="219733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8940E4-FADD-6052-AA2D-FBDCF48D9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2ABC8C1-AA6E-1987-4B93-DF43717E829B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MEMBERSHIPS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23F9B4-B314-F756-D08B-75C70814E02C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C4CB11AA-BC04-448D-BAB7-1D49F7822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512939C-0F3E-0933-1929-033ADEFD3C4E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FULL MEMBERSHIP</a:t>
            </a:r>
          </a:p>
        </p:txBody>
      </p:sp>
      <p:pic>
        <p:nvPicPr>
          <p:cNvPr id="7" name="Imagen 6" descr="Un dibujo de una cara feliz&#10;&#10;El contenido generado por IA puede ser incorrecto.">
            <a:extLst>
              <a:ext uri="{FF2B5EF4-FFF2-40B4-BE49-F238E27FC236}">
                <a16:creationId xmlns:a16="http://schemas.microsoft.com/office/drawing/2014/main" id="{9B29CEB2-8F4C-37D7-D3D9-13D8E71B8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426" y="2835294"/>
            <a:ext cx="10010272" cy="2502568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20BBC794-99A8-97E2-3816-4D5D5AA02EF5}"/>
              </a:ext>
            </a:extLst>
          </p:cNvPr>
          <p:cNvSpPr txBox="1"/>
          <p:nvPr/>
        </p:nvSpPr>
        <p:spPr>
          <a:xfrm>
            <a:off x="3301422" y="6120795"/>
            <a:ext cx="18192280" cy="1037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Universidad Popular </a:t>
            </a:r>
            <a:r>
              <a:rPr lang="en-US" sz="5200" b="1" spc="100" dirty="0" err="1">
                <a:solidFill>
                  <a:srgbClr val="283278"/>
                </a:solidFill>
                <a:latin typeface="Pathway Gothic One" panose="02000506050000020004" pitchFamily="2" charset="77"/>
              </a:rPr>
              <a:t>Autónoma</a:t>
            </a: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 del Estado de Puebla (Mexico), represented by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EC33292-9E8A-A2E8-209B-8684D3B1A904}"/>
              </a:ext>
            </a:extLst>
          </p:cNvPr>
          <p:cNvSpPr txBox="1"/>
          <p:nvPr/>
        </p:nvSpPr>
        <p:spPr>
          <a:xfrm>
            <a:off x="3301422" y="8184115"/>
            <a:ext cx="181922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4000" b="1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Andrés Barba Vargas</a:t>
            </a:r>
            <a:r>
              <a:rPr lang="en-US" sz="4000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, vice president for Outreach and International Affairs</a:t>
            </a:r>
          </a:p>
        </p:txBody>
      </p:sp>
    </p:spTree>
    <p:extLst>
      <p:ext uri="{BB962C8B-B14F-4D97-AF65-F5344CB8AC3E}">
        <p14:creationId xmlns:p14="http://schemas.microsoft.com/office/powerpoint/2010/main" val="267192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F6DC57-8297-8A5C-519F-44BFD5EBC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C421F07-2153-1DBD-9A2F-9B3086487A0D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MEMBERSHIPS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591291A-008B-3DC8-0B07-3B7AD93FBBBA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A7EB8E45-3E8B-97C0-55A6-94CF986DB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9F41894-5562-56E3-544A-1AAB5C0B3256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COLLABORATIVE MEMBER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D065C58-D7D1-3E00-A752-7DCA7A27F71C}"/>
              </a:ext>
            </a:extLst>
          </p:cNvPr>
          <p:cNvSpPr txBox="1"/>
          <p:nvPr/>
        </p:nvSpPr>
        <p:spPr>
          <a:xfrm>
            <a:off x="3301422" y="6120795"/>
            <a:ext cx="18192280" cy="1037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Ecuadorian Corporation for Development of Research and Academia (Ecuador)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99169FB-919C-79D4-5445-A2AB3C8F2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588" y="1664231"/>
            <a:ext cx="7639236" cy="3925451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A18354C5-F211-0F84-F6F3-787959BC1889}"/>
              </a:ext>
            </a:extLst>
          </p:cNvPr>
          <p:cNvSpPr txBox="1"/>
          <p:nvPr/>
        </p:nvSpPr>
        <p:spPr>
          <a:xfrm>
            <a:off x="4397820" y="8184115"/>
            <a:ext cx="16520802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Julio Pablo Carvalho</a:t>
            </a:r>
            <a:r>
              <a:rPr lang="en-US" sz="4000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, executive director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Carolina Bolaños</a:t>
            </a:r>
            <a:r>
              <a:rPr lang="en-US" sz="4000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, coordinator for Interinstitutional Relations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Gabriela Cáceres</a:t>
            </a:r>
            <a:r>
              <a:rPr lang="en-US" sz="4000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, coordinator of research and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Andrea Pesantez</a:t>
            </a:r>
            <a:r>
              <a:rPr lang="en-US" sz="4000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, executive director assistant and travel management</a:t>
            </a:r>
          </a:p>
        </p:txBody>
      </p:sp>
    </p:spTree>
    <p:extLst>
      <p:ext uri="{BB962C8B-B14F-4D97-AF65-F5344CB8AC3E}">
        <p14:creationId xmlns:p14="http://schemas.microsoft.com/office/powerpoint/2010/main" val="28176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C4B7E9-7CCD-7FAD-5804-05C4070E7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B00DE73-D9FA-68D9-C662-62FFEDA81250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43127863-2CD6-BDF4-607E-F757456FE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DF60F7C-CC2E-C739-B527-829A31873C7E}"/>
              </a:ext>
            </a:extLst>
          </p:cNvPr>
          <p:cNvSpPr txBox="1"/>
          <p:nvPr/>
        </p:nvSpPr>
        <p:spPr>
          <a:xfrm>
            <a:off x="2149205" y="4872728"/>
            <a:ext cx="20084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10399" dirty="0">
                <a:solidFill>
                  <a:srgbClr val="283278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</p:spTree>
    <p:extLst>
      <p:ext uri="{BB962C8B-B14F-4D97-AF65-F5344CB8AC3E}">
        <p14:creationId xmlns:p14="http://schemas.microsoft.com/office/powerpoint/2010/main" val="168518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80419A-C718-1049-6D33-3015A3942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FC5F33C-45A0-A764-8B0F-2A7E304169DE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DB4B9D-17F3-A512-0AF5-E64ADB85A99F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885F61A9-CA1A-0599-948A-8F137B7B4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1421B8A-CE74-34C6-638E-B152E68118B9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COLLABORATIONS AND AGREEMENTS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5375866-45CA-F962-0206-A5B119503514}"/>
              </a:ext>
            </a:extLst>
          </p:cNvPr>
          <p:cNvSpPr txBox="1"/>
          <p:nvPr/>
        </p:nvSpPr>
        <p:spPr>
          <a:xfrm>
            <a:off x="755884" y="2542238"/>
            <a:ext cx="11053784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International Projection throughout the Camino</a:t>
            </a:r>
          </a:p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EICR, Budapest 2024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A9050FDE-36A3-24E6-EF91-F6FCF7A8A2FD}"/>
              </a:ext>
            </a:extLst>
          </p:cNvPr>
          <p:cNvGrpSpPr/>
          <p:nvPr/>
        </p:nvGrpSpPr>
        <p:grpSpPr>
          <a:xfrm>
            <a:off x="4588536" y="764365"/>
            <a:ext cx="19110181" cy="10545319"/>
            <a:chOff x="4268534" y="3087853"/>
            <a:chExt cx="7489536" cy="4132852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63B54C5-AF4B-EC38-5B46-DA0B44318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6566" y="3087853"/>
              <a:ext cx="4211504" cy="3158628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F985835-F0C8-0E13-0668-013F56CC9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06"/>
            <a:stretch>
              <a:fillRect/>
            </a:stretch>
          </p:blipFill>
          <p:spPr>
            <a:xfrm>
              <a:off x="4268534" y="4596063"/>
              <a:ext cx="4359399" cy="2624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73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BFAAB6-C02D-7C87-77F6-19E4775CB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072D4EF-B0F3-65B6-D4FF-5B4BF4144162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9D84CCC-188E-EC0A-7D03-1EEFE427D79A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4306D13F-E470-4B9B-3C79-16043C9A3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9E1BD72-4189-5E72-424D-FA60290627DE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COLLABORATIONS AND AGREEMENTS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A1CD5B6-E65A-8065-9853-E416BD351195}"/>
              </a:ext>
            </a:extLst>
          </p:cNvPr>
          <p:cNvSpPr txBox="1"/>
          <p:nvPr/>
        </p:nvSpPr>
        <p:spPr>
          <a:xfrm>
            <a:off x="755883" y="2855057"/>
            <a:ext cx="13946705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I International conference Universities and cultural routes</a:t>
            </a:r>
          </a:p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Santiago, 2024</a:t>
            </a:r>
          </a:p>
        </p:txBody>
      </p:sp>
      <p:pic>
        <p:nvPicPr>
          <p:cNvPr id="2" name="Picture 2" descr="1st Conference Universities and Cultural routes 10">
            <a:extLst>
              <a:ext uri="{FF2B5EF4-FFF2-40B4-BE49-F238E27FC236}">
                <a16:creationId xmlns:a16="http://schemas.microsoft.com/office/drawing/2014/main" id="{06B64CF3-9751-7763-71A6-DFB25229A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6063" y="893781"/>
            <a:ext cx="7600466" cy="1013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C821831-EE99-FD18-E607-ECE3D8CF1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1116" y="4681635"/>
            <a:ext cx="8940692" cy="634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0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F21F60-7E87-F580-1654-0376753B1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2FBDEE1-60D9-438A-96CD-6F00935D9311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3D04F7-C5CB-9825-7158-7F7A6208399B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69C038A5-C26B-8BE4-D148-E11DB0126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722C9F5-5E93-92E8-30F0-A4D9DD14A6AF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INITIATIVES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A063148-AD84-5631-8B17-7792FFF721C4}"/>
              </a:ext>
            </a:extLst>
          </p:cNvPr>
          <p:cNvSpPr txBox="1"/>
          <p:nvPr/>
        </p:nvSpPr>
        <p:spPr>
          <a:xfrm>
            <a:off x="3502292" y="5305958"/>
            <a:ext cx="17377827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Promote relationships between Europe and America with a focus on students  and ex alumnae and its professional careers.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3A27D3-3D7F-E68F-0B24-104495BBF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000" y="2340262"/>
            <a:ext cx="17349124" cy="201734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60960F-DA9E-9340-75DE-D69017053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90" y="7601359"/>
            <a:ext cx="9315544" cy="354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7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408113-BE1B-15CF-4F3B-B437800E6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73E0F70-0EC1-9CF7-979E-ACCB0A738F40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D8188F-2710-9940-7FB7-36C0DD73DF81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F2FF7016-74BA-12FA-7AD5-C3BC5738D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B31FACC-638E-1063-E3BC-D708CC849811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INITIATIVES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C7687AA-111D-488A-27B6-E914DC49A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17" y="866626"/>
            <a:ext cx="8478778" cy="3223762"/>
          </a:xfrm>
          <a:prstGeom prst="rect">
            <a:avLst/>
          </a:prstGeom>
        </p:spPr>
      </p:pic>
      <p:pic>
        <p:nvPicPr>
          <p:cNvPr id="8" name="Imagen 7" descr="Un letrero de color negro&#10;&#10;El contenido generado por IA puede ser incorrecto.">
            <a:extLst>
              <a:ext uri="{FF2B5EF4-FFF2-40B4-BE49-F238E27FC236}">
                <a16:creationId xmlns:a16="http://schemas.microsoft.com/office/drawing/2014/main" id="{C24BB278-ECF9-37CC-17BF-33A60A055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869" y="7816035"/>
            <a:ext cx="6541265" cy="227404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536D968-9D8E-6212-ED55-7B092F0BE0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t="22442" r="2741" b="14163"/>
          <a:stretch>
            <a:fillRect/>
          </a:stretch>
        </p:blipFill>
        <p:spPr>
          <a:xfrm>
            <a:off x="3323420" y="5040122"/>
            <a:ext cx="9504948" cy="1601503"/>
          </a:xfrm>
          <a:prstGeom prst="rect">
            <a:avLst/>
          </a:prstGeom>
        </p:spPr>
      </p:pic>
      <p:pic>
        <p:nvPicPr>
          <p:cNvPr id="10" name="Picture 2" descr="Universidad Autónoma de Chihuahua">
            <a:extLst>
              <a:ext uri="{FF2B5EF4-FFF2-40B4-BE49-F238E27FC236}">
                <a16:creationId xmlns:a16="http://schemas.microsoft.com/office/drawing/2014/main" id="{2048DB02-A294-C14A-CEAF-3AE31A120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4" b="30783"/>
          <a:stretch>
            <a:fillRect/>
          </a:stretch>
        </p:blipFill>
        <p:spPr bwMode="auto">
          <a:xfrm>
            <a:off x="14135794" y="4030786"/>
            <a:ext cx="6570282" cy="263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B3F957E-E5B3-3DBB-2889-99C4B60F6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2028" y="7185317"/>
            <a:ext cx="3818682" cy="34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B466AA-AC84-4473-4814-688F2EE34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440FCB4-7631-457F-5CFF-31B50C9E52B5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4FB7BDC0-10B6-ECC5-B5BD-18AC28A09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BE85A2-A903-C5F7-1E64-E699E438B937}"/>
              </a:ext>
            </a:extLst>
          </p:cNvPr>
          <p:cNvSpPr txBox="1"/>
          <p:nvPr/>
        </p:nvSpPr>
        <p:spPr>
          <a:xfrm>
            <a:off x="2149205" y="4872728"/>
            <a:ext cx="20084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10399" dirty="0">
                <a:solidFill>
                  <a:srgbClr val="283278"/>
                </a:solidFill>
                <a:latin typeface="Pathway Gothic One" panose="02000506050000020004" pitchFamily="2" charset="77"/>
              </a:rPr>
              <a:t>MINUTES OF FORMER GENERAL COUNCIL MEETING</a:t>
            </a:r>
          </a:p>
        </p:txBody>
      </p:sp>
    </p:spTree>
    <p:extLst>
      <p:ext uri="{BB962C8B-B14F-4D97-AF65-F5344CB8AC3E}">
        <p14:creationId xmlns:p14="http://schemas.microsoft.com/office/powerpoint/2010/main" val="336394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905647-877E-FA04-08A2-C54E5F5B1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7D48175-72BA-499F-00BE-A184900DD444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6CB642-3B11-55F7-D34B-5ADC341B52CE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4838CA5D-5E72-1000-40BA-BAAE07756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A20D69B-CA7A-0682-D19E-A9B8D02359E0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INITIATIVES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2F16294-EB5B-E109-0723-71C6E85AE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20" y="781963"/>
            <a:ext cx="16901997" cy="249878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09F3B84-17E1-C7E2-9E04-43A115EBD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28899" r="13622" b="10254"/>
          <a:stretch>
            <a:fillRect/>
          </a:stretch>
        </p:blipFill>
        <p:spPr>
          <a:xfrm>
            <a:off x="10384610" y="6315649"/>
            <a:ext cx="4479115" cy="18834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4247208-1F46-2945-56C2-E4D8346B46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6"/>
          <a:stretch>
            <a:fillRect/>
          </a:stretch>
        </p:blipFill>
        <p:spPr>
          <a:xfrm>
            <a:off x="15750325" y="6414824"/>
            <a:ext cx="5582527" cy="16851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4A5BD63-7506-3C86-403B-830D982D9D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558" y="3998207"/>
            <a:ext cx="4622347" cy="182437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27FDDF0-46BA-8E86-13E3-7A806F9E11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280" y="8578467"/>
            <a:ext cx="3379701" cy="190108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D687F15-9849-56F6-41D6-BC8EBEB965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142" y="8220257"/>
            <a:ext cx="2680038" cy="2617504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74A94E2E-C43E-1ED5-8BB0-9F20BE0D67ED}"/>
              </a:ext>
            </a:extLst>
          </p:cNvPr>
          <p:cNvSpPr txBox="1"/>
          <p:nvPr/>
        </p:nvSpPr>
        <p:spPr>
          <a:xfrm>
            <a:off x="2481555" y="4391501"/>
            <a:ext cx="7604491" cy="1037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Collaborator: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C684E664-6951-9CAD-8775-B5649499755C}"/>
              </a:ext>
            </a:extLst>
          </p:cNvPr>
          <p:cNvSpPr txBox="1"/>
          <p:nvPr/>
        </p:nvSpPr>
        <p:spPr>
          <a:xfrm>
            <a:off x="2481555" y="6725629"/>
            <a:ext cx="7604491" cy="1037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First prize 2023-2024: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6730A6CB-43FB-86DB-8837-391E43C493DC}"/>
              </a:ext>
            </a:extLst>
          </p:cNvPr>
          <p:cNvSpPr txBox="1"/>
          <p:nvPr/>
        </p:nvSpPr>
        <p:spPr>
          <a:xfrm>
            <a:off x="2481555" y="8915376"/>
            <a:ext cx="7604491" cy="1037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Special mention 2023-2024:</a:t>
            </a:r>
          </a:p>
        </p:txBody>
      </p:sp>
    </p:spTree>
    <p:extLst>
      <p:ext uri="{BB962C8B-B14F-4D97-AF65-F5344CB8AC3E}">
        <p14:creationId xmlns:p14="http://schemas.microsoft.com/office/powerpoint/2010/main" val="4724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FEB5A1-F892-D22A-9570-BCAD38E30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EF4A884-3C17-EB7F-6629-78D79845A366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3F33087-31DD-5964-86AB-BC9C90DB026E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064C815E-8EAF-2B95-1E8F-BC3E453DE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C78C7AF-5B35-43F6-6AD8-9DB1AEFBDFE8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INITIATIVES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1BDDEF9-48E1-E408-A410-BA7F4AAF3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20" y="781963"/>
            <a:ext cx="16901997" cy="2498780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7240CF9B-39BA-7F48-8028-77C29EA2675E}"/>
              </a:ext>
            </a:extLst>
          </p:cNvPr>
          <p:cNvSpPr txBox="1"/>
          <p:nvPr/>
        </p:nvSpPr>
        <p:spPr>
          <a:xfrm>
            <a:off x="755885" y="7980175"/>
            <a:ext cx="5861484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UCA &amp; UNMSM Classroom</a:t>
            </a:r>
            <a:b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</a:b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winner project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4F525F-5CE9-D00C-A9C9-57B562A5F3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20" y="3838805"/>
            <a:ext cx="16901997" cy="699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0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E855C-BC13-A1DC-B553-45FCF00A0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4EFCBF-7BC5-E3FB-F330-84B3A77716AF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63ACD2-EAD5-3FC3-78F1-A5528F14BAAC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BC945A6C-7D8B-8B43-D6DC-162CEF5AE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178C59B-E172-748C-9D73-F60DA69992C3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EUROPEAN PROJECTS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0C8E6F3B-B2B1-5EF1-0AA1-8088B5723462}"/>
              </a:ext>
            </a:extLst>
          </p:cNvPr>
          <p:cNvSpPr txBox="1"/>
          <p:nvPr/>
        </p:nvSpPr>
        <p:spPr>
          <a:xfrm>
            <a:off x="804010" y="2783412"/>
            <a:ext cx="5861484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CGU as </a:t>
            </a:r>
            <a:b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</a:b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coordinator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66D9D13-811D-D796-4ABC-7CCE4A9C6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63" y="1934738"/>
            <a:ext cx="15378997" cy="35825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DEA02B3-E89E-608A-C4C0-B556555F3E1D}"/>
              </a:ext>
            </a:extLst>
          </p:cNvPr>
          <p:cNvSpPr txBox="1"/>
          <p:nvPr/>
        </p:nvSpPr>
        <p:spPr>
          <a:xfrm>
            <a:off x="14739208" y="5242925"/>
            <a:ext cx="40831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New </a:t>
            </a:r>
            <a:r>
              <a:rPr lang="es-ES" sz="2800" b="1" dirty="0" err="1"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granted</a:t>
            </a:r>
            <a:r>
              <a:rPr lang="es-ES" sz="2800" b="1" dirty="0"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 Erasmus+ </a:t>
            </a:r>
          </a:p>
          <a:p>
            <a:pPr algn="ctr"/>
            <a:r>
              <a:rPr lang="en-US" sz="2800" dirty="0"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01/06/2025 - 31/07/2025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4E85052-5F42-4CD8-EEBB-D720C8967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5" t="6155" r="31160" b="65247"/>
          <a:stretch>
            <a:fillRect/>
          </a:stretch>
        </p:blipFill>
        <p:spPr>
          <a:xfrm>
            <a:off x="5559497" y="5302966"/>
            <a:ext cx="5461952" cy="129942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1973057-A11F-D9CC-9075-6F03065DAF28}"/>
              </a:ext>
            </a:extLst>
          </p:cNvPr>
          <p:cNvSpPr txBox="1"/>
          <p:nvPr/>
        </p:nvSpPr>
        <p:spPr>
          <a:xfrm>
            <a:off x="13850051" y="6222790"/>
            <a:ext cx="5861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Target group: </a:t>
            </a:r>
          </a:p>
          <a:p>
            <a:pPr algn="ctr"/>
            <a:r>
              <a:rPr lang="en-US" sz="2800" b="1" dirty="0"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recent graduates &amp; doctorates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2849895-D731-A1A2-75A5-B7D0E15843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27" y="7331077"/>
            <a:ext cx="13645558" cy="4335588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F41F9EE4-13C7-CA21-2B41-47B29DB6AB0C}"/>
              </a:ext>
            </a:extLst>
          </p:cNvPr>
          <p:cNvGrpSpPr/>
          <p:nvPr/>
        </p:nvGrpSpPr>
        <p:grpSpPr>
          <a:xfrm>
            <a:off x="10756232" y="531999"/>
            <a:ext cx="12942485" cy="1851658"/>
            <a:chOff x="14252048" y="77364"/>
            <a:chExt cx="8639724" cy="1236070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8FB3F2D2-3CE2-7D1F-4548-5BC523CA7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252048" y="77364"/>
              <a:ext cx="4248991" cy="123607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D5B82423-BD6A-6F81-5F89-65AA96E73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01673" y="77366"/>
              <a:ext cx="4290099" cy="12226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6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C06120-684C-99A2-F843-14D365C9A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19DE1CF-12CB-B4FC-C2FF-8C07824B45C2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35A9F3-666E-AAFE-C9E4-E5E1DF4AE400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70AC709F-820A-D58C-FE64-D29400F28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798C268-F353-B11F-2354-50D67741C25A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EUROPEAN PROJECTS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51214A3-8626-E4AC-4E6D-B40714CDAE9A}"/>
              </a:ext>
            </a:extLst>
          </p:cNvPr>
          <p:cNvGrpSpPr/>
          <p:nvPr/>
        </p:nvGrpSpPr>
        <p:grpSpPr>
          <a:xfrm>
            <a:off x="10756232" y="531999"/>
            <a:ext cx="12942485" cy="1851658"/>
            <a:chOff x="14252048" y="77364"/>
            <a:chExt cx="8639724" cy="1236070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C8E6C8F0-5A7D-11ED-B543-09392604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52048" y="77364"/>
              <a:ext cx="4248991" cy="123607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CEE8BE86-A736-5BFC-0361-E93B58022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01673" y="77366"/>
              <a:ext cx="4290099" cy="122267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0DD51D5-DCD9-C33B-B1DF-75023A027D2D}"/>
              </a:ext>
            </a:extLst>
          </p:cNvPr>
          <p:cNvSpPr txBox="1"/>
          <p:nvPr/>
        </p:nvSpPr>
        <p:spPr>
          <a:xfrm>
            <a:off x="804009" y="2783412"/>
            <a:ext cx="1171386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KA130 - Consortium for Mobility CGU EU-America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A022F5-41B2-4BA0-FE27-84D5C7612A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211" y="4270773"/>
            <a:ext cx="10062951" cy="666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F89CEC-35E1-BBCD-7406-4D9D61945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706A199-4FF2-AD79-DD68-22F4BAE3421E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7B94587-7335-8AF2-A722-C48E70A94237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EE309E73-FB58-8641-60F0-2FC475117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6D3CA1F-DB9B-772E-259C-613A137E9E6A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EUROPEAN PROJECTS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E1B779B3-14BA-8311-9827-0324F32110CD}"/>
              </a:ext>
            </a:extLst>
          </p:cNvPr>
          <p:cNvGrpSpPr/>
          <p:nvPr/>
        </p:nvGrpSpPr>
        <p:grpSpPr>
          <a:xfrm>
            <a:off x="10756232" y="531999"/>
            <a:ext cx="12942485" cy="1851658"/>
            <a:chOff x="14252048" y="77364"/>
            <a:chExt cx="8639724" cy="1236070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B9698B14-C821-5A7C-C46D-3489B3F30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52048" y="77364"/>
              <a:ext cx="4248991" cy="123607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082FC65A-51BE-EC04-F4DC-83065DCCB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01673" y="77366"/>
              <a:ext cx="4290099" cy="122267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DB396A-5C98-835A-DA4B-7E9BA3396838}"/>
              </a:ext>
            </a:extLst>
          </p:cNvPr>
          <p:cNvSpPr txBox="1"/>
          <p:nvPr/>
        </p:nvSpPr>
        <p:spPr>
          <a:xfrm>
            <a:off x="804009" y="2783412"/>
            <a:ext cx="1171386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KA131 – Endorsed universities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B57A76-AD13-9C76-4D6B-09F6CCA49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18"/>
          <a:stretch>
            <a:fillRect/>
          </a:stretch>
        </p:blipFill>
        <p:spPr>
          <a:xfrm>
            <a:off x="4516137" y="3935260"/>
            <a:ext cx="15350137" cy="34427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CE9E458-73CA-35B1-1CBE-FD786BF07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19" b="5478"/>
          <a:stretch>
            <a:fillRect/>
          </a:stretch>
        </p:blipFill>
        <p:spPr>
          <a:xfrm>
            <a:off x="4516137" y="7704022"/>
            <a:ext cx="15350137" cy="296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0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631314-5AF8-D4BA-E810-2E45371FF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A0708BA-3FCC-7E60-CEBC-06E8772AB4C2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AC0D836-4BE0-3AED-7134-BEF10762BF0E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E65D420C-1811-BA58-9F98-4A9E7A6D9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AD47575-FC64-712E-0459-2F9E7B9D9EF8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EUROPEAN PROJECTS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F349BE1-CD53-D5E9-7897-437E4BAA4968}"/>
              </a:ext>
            </a:extLst>
          </p:cNvPr>
          <p:cNvGrpSpPr/>
          <p:nvPr/>
        </p:nvGrpSpPr>
        <p:grpSpPr>
          <a:xfrm>
            <a:off x="10756232" y="531999"/>
            <a:ext cx="12942485" cy="1851658"/>
            <a:chOff x="14252048" y="77364"/>
            <a:chExt cx="8639724" cy="1236070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72200907-BA7A-C608-86C1-41E69EBC2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52048" y="77364"/>
              <a:ext cx="4248991" cy="123607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C2FDED5A-50D6-8264-8C6C-4B936D707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01673" y="77366"/>
              <a:ext cx="4290099" cy="122267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5230A1-0BDC-53F5-4232-0E209301B353}"/>
              </a:ext>
            </a:extLst>
          </p:cNvPr>
          <p:cNvSpPr txBox="1"/>
          <p:nvPr/>
        </p:nvSpPr>
        <p:spPr>
          <a:xfrm>
            <a:off x="804009" y="2783412"/>
            <a:ext cx="1171386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KA171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0E1F4E-43CE-9686-45E0-F1D2F2FEF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23" y="4186372"/>
            <a:ext cx="13084166" cy="714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0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E51EC3-7728-BD7A-DFE3-CE8A9E7E5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3F12141-3BB7-1208-0EA6-B32E0B6D9637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06A34B-D510-8572-AD7E-580D5F1D0F51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F6EC7411-7249-AA92-DC64-CE39CB771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063F141-82B1-D3D2-A6A9-C7BDD66E3713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EUROPEAN PROJECTS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6A1048B-BE1C-0060-DB17-9A756140ED6F}"/>
              </a:ext>
            </a:extLst>
          </p:cNvPr>
          <p:cNvGrpSpPr/>
          <p:nvPr/>
        </p:nvGrpSpPr>
        <p:grpSpPr>
          <a:xfrm>
            <a:off x="10756232" y="531999"/>
            <a:ext cx="12942485" cy="1851658"/>
            <a:chOff x="14252048" y="77364"/>
            <a:chExt cx="8639724" cy="1236070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DADC201D-7E5D-C8AC-87BD-1E2AEFF5E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52048" y="77364"/>
              <a:ext cx="4248991" cy="123607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F53F186C-9870-D20E-3C1D-FFBAD4BEB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01673" y="77366"/>
              <a:ext cx="4290099" cy="122267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78374C-93D4-3DCD-DFDB-4B22D9D46886}"/>
              </a:ext>
            </a:extLst>
          </p:cNvPr>
          <p:cNvSpPr txBox="1"/>
          <p:nvPr/>
        </p:nvSpPr>
        <p:spPr>
          <a:xfrm>
            <a:off x="804009" y="2783412"/>
            <a:ext cx="1171386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CGU as a partner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3C8254-0FE0-4699-357B-04A4C75C0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t="11207" r="63089" b="7645"/>
          <a:stretch>
            <a:fillRect/>
          </a:stretch>
        </p:blipFill>
        <p:spPr>
          <a:xfrm>
            <a:off x="7917664" y="3433115"/>
            <a:ext cx="5767928" cy="668040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7E1C1C8-3486-D0E4-CE8B-3A4BD9C0D8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9" t="11207" r="10203" b="11724"/>
          <a:stretch>
            <a:fillRect/>
          </a:stretch>
        </p:blipFill>
        <p:spPr>
          <a:xfrm>
            <a:off x="15612773" y="3747583"/>
            <a:ext cx="5318166" cy="6344600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0385CCBB-DBE4-824C-C7CA-CC9A6D5A406A}"/>
              </a:ext>
            </a:extLst>
          </p:cNvPr>
          <p:cNvSpPr txBox="1"/>
          <p:nvPr/>
        </p:nvSpPr>
        <p:spPr>
          <a:xfrm>
            <a:off x="7060246" y="10300005"/>
            <a:ext cx="74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Final report approved by the EC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D4DA082A-A297-2F3E-5C51-18C3168FE779}"/>
              </a:ext>
            </a:extLst>
          </p:cNvPr>
          <p:cNvSpPr txBox="1"/>
          <p:nvPr/>
        </p:nvSpPr>
        <p:spPr>
          <a:xfrm>
            <a:off x="14519825" y="10300005"/>
            <a:ext cx="74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Still ongoing!</a:t>
            </a:r>
          </a:p>
        </p:txBody>
      </p:sp>
    </p:spTree>
    <p:extLst>
      <p:ext uri="{BB962C8B-B14F-4D97-AF65-F5344CB8AC3E}">
        <p14:creationId xmlns:p14="http://schemas.microsoft.com/office/powerpoint/2010/main" val="258293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FEA4B3-F521-BEE3-E257-40CA9FC8B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93BBB67-D604-5329-1971-57EA94F3B398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602348-1DC7-73E6-6B4D-659511E7339D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C473AA38-9686-CFC9-CAAF-CB66AEBA9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0B54FE9-0909-820A-0844-7FBAB396681F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EUROPEAN PROJECTS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5E7F45F-C15A-EFA8-3EA1-EB74D774E8D6}"/>
              </a:ext>
            </a:extLst>
          </p:cNvPr>
          <p:cNvGrpSpPr/>
          <p:nvPr/>
        </p:nvGrpSpPr>
        <p:grpSpPr>
          <a:xfrm>
            <a:off x="10756232" y="531999"/>
            <a:ext cx="12942485" cy="1851658"/>
            <a:chOff x="14252048" y="77364"/>
            <a:chExt cx="8639724" cy="1236070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9435373D-01DB-63E4-6ADA-7C36D9B0D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52048" y="77364"/>
              <a:ext cx="4248991" cy="123607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03C18CD2-F474-4EC4-DC06-B25F3A34A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01673" y="77366"/>
              <a:ext cx="4290099" cy="122267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EBE136-FB5A-6CEB-0AC0-8674CE90E75E}"/>
              </a:ext>
            </a:extLst>
          </p:cNvPr>
          <p:cNvSpPr txBox="1"/>
          <p:nvPr/>
        </p:nvSpPr>
        <p:spPr>
          <a:xfrm>
            <a:off x="804009" y="2783412"/>
            <a:ext cx="1171386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CGU as a partner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CF6F4F3-F54C-7C04-6B18-B4E9CC9DFFF9}"/>
              </a:ext>
            </a:extLst>
          </p:cNvPr>
          <p:cNvSpPr txBox="1"/>
          <p:nvPr/>
        </p:nvSpPr>
        <p:spPr>
          <a:xfrm>
            <a:off x="755885" y="7015511"/>
            <a:ext cx="5861484" cy="3200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Partners meeting</a:t>
            </a:r>
          </a:p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University of Santiago de Compostela</a:t>
            </a:r>
          </a:p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May/2025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3CA5248-290F-ED5A-231E-9C7C85F2E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028" y="4164766"/>
            <a:ext cx="5798228" cy="20873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079ED98-FD1E-8A10-A906-52C9612C9B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977" y="3137686"/>
            <a:ext cx="14181740" cy="798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8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B6613B-3E7E-C58B-9202-C42C5587B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D415AAF-F936-3203-4CE8-285EE1E17F1B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E1B3CBD-629E-81D6-1B9A-F5CFE1F0DC42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531E6E0E-29F4-FDE9-233B-3E626E734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1240752-CFD4-6A8B-ECE5-DC2075A30905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COMPOSTELA ACADEMY ON THE CAMINO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A80DC4-8649-969E-D173-E295AEF1A4B3}"/>
              </a:ext>
            </a:extLst>
          </p:cNvPr>
          <p:cNvSpPr txBox="1"/>
          <p:nvPr/>
        </p:nvSpPr>
        <p:spPr>
          <a:xfrm>
            <a:off x="804009" y="2783412"/>
            <a:ext cx="1171386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Meetings on the way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B306693F-388F-2C9E-3168-E489A7BEAE61}"/>
              </a:ext>
            </a:extLst>
          </p:cNvPr>
          <p:cNvSpPr txBox="1"/>
          <p:nvPr/>
        </p:nvSpPr>
        <p:spPr>
          <a:xfrm>
            <a:off x="755885" y="7575033"/>
            <a:ext cx="5861484" cy="2400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A charitable initiative fostered by the University of Worcester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BD7D16-965E-1FD3-4FD4-A7522DFDD9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00" y="5510463"/>
            <a:ext cx="9999328" cy="56526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19A9DB-097E-6F62-EE5B-3EAE0D6CB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1" t="5979" r="3990" b="5851"/>
          <a:stretch>
            <a:fillRect/>
          </a:stretch>
        </p:blipFill>
        <p:spPr>
          <a:xfrm rot="5400000">
            <a:off x="15245069" y="2829808"/>
            <a:ext cx="10269362" cy="639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96B3CA-16D6-569B-AF68-40C6406B2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245C7A6-D1CF-B32F-E8AC-8C82AFE3B690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DEE547C-2076-DC38-B206-A91B2C3AE229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2BF84C65-F368-E3CE-FE6D-7D05C116D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74AD17E-EDE4-E844-B588-10C1DE9B70C4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COMPOSTELA ACADEMY ON THE CAMINO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81D3D66-DDA2-5B45-4AE7-6A96EAE23232}"/>
              </a:ext>
            </a:extLst>
          </p:cNvPr>
          <p:cNvSpPr txBox="1"/>
          <p:nvPr/>
        </p:nvSpPr>
        <p:spPr>
          <a:xfrm>
            <a:off x="755883" y="2207086"/>
            <a:ext cx="18783401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Autonomous Community of Aragon, 16-30/August/2025</a:t>
            </a:r>
          </a:p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Collaborator: Association of Municipalities of the Camino Francés de Santiago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13CC575-A940-4954-A682-EB49EEE39E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915" t="24216" r="23553" b="24746"/>
          <a:stretch>
            <a:fillRect/>
          </a:stretch>
        </p:blipFill>
        <p:spPr>
          <a:xfrm>
            <a:off x="2782070" y="4246025"/>
            <a:ext cx="6665496" cy="31732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EC0F8C2-A3A2-07E8-6603-DA31719F57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852" r="10439"/>
          <a:stretch>
            <a:fillRect/>
          </a:stretch>
        </p:blipFill>
        <p:spPr>
          <a:xfrm>
            <a:off x="12786032" y="4220558"/>
            <a:ext cx="10622914" cy="682053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9AAFA0C0-FEEA-74A4-0683-AEDBB81B8C38}"/>
              </a:ext>
            </a:extLst>
          </p:cNvPr>
          <p:cNvSpPr txBox="1"/>
          <p:nvPr/>
        </p:nvSpPr>
        <p:spPr>
          <a:xfrm>
            <a:off x="4018472" y="7950922"/>
            <a:ext cx="8220860" cy="3200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Volunteer work.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Training (University of Zaragoza </a:t>
            </a:r>
            <a:b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</a:b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and Instituto Cervantes).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Educational and cultural leisure.</a:t>
            </a:r>
          </a:p>
        </p:txBody>
      </p:sp>
    </p:spTree>
    <p:extLst>
      <p:ext uri="{BB962C8B-B14F-4D97-AF65-F5344CB8AC3E}">
        <p14:creationId xmlns:p14="http://schemas.microsoft.com/office/powerpoint/2010/main" val="38256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5D598A-F70C-3F0F-30A6-2068C22CC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AA03C67-B4D1-B1F1-772D-85F65C148D02}"/>
              </a:ext>
            </a:extLst>
          </p:cNvPr>
          <p:cNvSpPr txBox="1"/>
          <p:nvPr/>
        </p:nvSpPr>
        <p:spPr>
          <a:xfrm>
            <a:off x="8995134" y="11683445"/>
            <a:ext cx="1470358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MINUTES OF FORMER GENERAL COUNCIL MEETING</a:t>
            </a:r>
          </a:p>
          <a:p>
            <a:pPr algn="r"/>
            <a:endParaRPr lang="es-ES" sz="6800" dirty="0">
              <a:solidFill>
                <a:schemeClr val="bg1"/>
              </a:solidFill>
              <a:latin typeface="Pathway Gothic One" panose="02000506050000020004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1EE68C3-94F3-C3CC-E58D-162BE5CA837B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2CC7536F-FD9B-F319-2672-785A7FE48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4D5C637-7A4A-7363-BA9A-A29485812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5" y="2382340"/>
            <a:ext cx="23015021" cy="715637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AEDC2C6-C10C-4D52-0355-0F5A4C1D36D7}"/>
              </a:ext>
            </a:extLst>
          </p:cNvPr>
          <p:cNvSpPr txBox="1"/>
          <p:nvPr/>
        </p:nvSpPr>
        <p:spPr>
          <a:xfrm>
            <a:off x="683696" y="668114"/>
            <a:ext cx="61026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112277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5E2E6F-C630-9B02-7695-16142EC14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DC0DE91-9023-DBCE-6625-6397FB43B981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417EFA-8818-D51D-DCDE-EED1E0EE0861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37F8115A-9CB9-98A5-4F9C-1579E664D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DD53DA5-1154-0FCC-EA81-496DE7B498F8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COMPOSTELA ACADEMY ON THE CAMINO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B110E79-0DD8-5EC9-8D05-93E8D7337E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388" r="1139" b="9418"/>
          <a:stretch>
            <a:fillRect/>
          </a:stretch>
        </p:blipFill>
        <p:spPr>
          <a:xfrm>
            <a:off x="852136" y="2207086"/>
            <a:ext cx="22681632" cy="8274856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04B03DB6-2434-5C89-3218-00861E435F14}"/>
              </a:ext>
            </a:extLst>
          </p:cNvPr>
          <p:cNvSpPr txBox="1"/>
          <p:nvPr/>
        </p:nvSpPr>
        <p:spPr>
          <a:xfrm>
            <a:off x="1598093" y="2618505"/>
            <a:ext cx="1199759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spc="100" dirty="0">
                <a:solidFill>
                  <a:schemeClr val="bg1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University Walking Community participants </a:t>
            </a:r>
            <a:br>
              <a:rPr lang="en-US" sz="3600" b="1" spc="100" dirty="0">
                <a:solidFill>
                  <a:schemeClr val="bg1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n-US" sz="3600" b="1" spc="100" dirty="0">
                <a:solidFill>
                  <a:schemeClr val="bg1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and the incredible natural heritage of the Camino</a:t>
            </a:r>
          </a:p>
        </p:txBody>
      </p:sp>
    </p:spTree>
    <p:extLst>
      <p:ext uri="{BB962C8B-B14F-4D97-AF65-F5344CB8AC3E}">
        <p14:creationId xmlns:p14="http://schemas.microsoft.com/office/powerpoint/2010/main" val="288021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544118-FBD6-1144-6115-F96BEA9BC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269975B-166B-80AF-FE63-DE512CB03533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3D4591-8BD1-3D3D-77E7-563519AE3AAD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DC93A9CB-E2C5-A4C0-7534-917DD8E9F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B98159C-8F0A-B3D3-8732-69D648951383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VOLUNTEERING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CEEA4E1-5379-5A7F-91A9-713FB6070148}"/>
              </a:ext>
            </a:extLst>
          </p:cNvPr>
          <p:cNvSpPr txBox="1"/>
          <p:nvPr/>
        </p:nvSpPr>
        <p:spPr>
          <a:xfrm>
            <a:off x="755883" y="2207086"/>
            <a:ext cx="18783401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CGU Volunteering with Heritage in Forests GAL 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88EF20B-7986-A727-21EC-4BF89E51A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2599" y="3628175"/>
            <a:ext cx="15306118" cy="74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7A4A1-8DED-87DE-5CA7-A254DB085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6EB50DB-F2B8-8155-F265-37C39D9A878F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0DFE1D-CD1A-B2EE-B900-4A0ADEE01975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53D62956-95D1-9811-62B1-A5B3F768C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EEBC86E-DFB1-28B4-71D1-5451F90C21C9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MOBILITY</a:t>
            </a:r>
          </a:p>
        </p:txBody>
      </p:sp>
      <p:pic>
        <p:nvPicPr>
          <p:cNvPr id="4" name="Imagen 3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A95D1D2E-FC61-7C1E-43A9-490CFF155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8190" y="2702994"/>
            <a:ext cx="6598110" cy="3244071"/>
          </a:xfrm>
          <a:prstGeom prst="rect">
            <a:avLst/>
          </a:prstGeom>
        </p:spPr>
      </p:pic>
      <p:pic>
        <p:nvPicPr>
          <p:cNvPr id="7" name="Imagen 6" descr="Logotipo&#10;&#10;El contenido generado por IA puede ser incorrecto.">
            <a:extLst>
              <a:ext uri="{FF2B5EF4-FFF2-40B4-BE49-F238E27FC236}">
                <a16:creationId xmlns:a16="http://schemas.microsoft.com/office/drawing/2014/main" id="{F922301E-B24D-BEB9-29BB-6DB5B6E8A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5316" y="2723563"/>
            <a:ext cx="6602353" cy="3223502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9F6CD847-5162-D390-8A29-B09837BFEBB6}"/>
              </a:ext>
            </a:extLst>
          </p:cNvPr>
          <p:cNvSpPr txBox="1"/>
          <p:nvPr/>
        </p:nvSpPr>
        <p:spPr>
          <a:xfrm>
            <a:off x="4205316" y="6889618"/>
            <a:ext cx="6015865" cy="2400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Total budget: 13,200 €</a:t>
            </a:r>
          </a:p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11 individual exchanges</a:t>
            </a:r>
          </a:p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1,000 €/each mobility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6D6B67C1-1848-5A62-29ED-6F7CBBE15867}"/>
              </a:ext>
            </a:extLst>
          </p:cNvPr>
          <p:cNvSpPr txBox="1"/>
          <p:nvPr/>
        </p:nvSpPr>
        <p:spPr>
          <a:xfrm>
            <a:off x="12578190" y="6889618"/>
            <a:ext cx="10250980" cy="3200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Total budget: 10,800 €</a:t>
            </a:r>
          </a:p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10 individual exchanges: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7 intercontinental mobility: 1,200 €/each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3 national mobility: 600 €/each    </a:t>
            </a:r>
          </a:p>
        </p:txBody>
      </p:sp>
    </p:spTree>
    <p:extLst>
      <p:ext uri="{BB962C8B-B14F-4D97-AF65-F5344CB8AC3E}">
        <p14:creationId xmlns:p14="http://schemas.microsoft.com/office/powerpoint/2010/main" val="348565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9AE9F3-5809-B33C-8C81-111CC7E50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DCA3165-48B5-92CB-3772-53F4C484A6BF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0497A28-2499-68C8-A068-2B8AFC5C186A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BC2F5394-81F2-A914-BC25-D60218525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7B99432-BC33-8651-B014-B45E82BD3374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ATENEO CGU. SUPPORT THE MOBILITY</a:t>
            </a:r>
          </a:p>
        </p:txBody>
      </p:sp>
      <p:pic>
        <p:nvPicPr>
          <p:cNvPr id="2" name="Imagen 1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71D938E0-A1A0-B56E-7E56-693714CCBF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1683" b="10851"/>
          <a:stretch>
            <a:fillRect/>
          </a:stretch>
        </p:blipFill>
        <p:spPr>
          <a:xfrm>
            <a:off x="9288502" y="6680731"/>
            <a:ext cx="11204085" cy="2959768"/>
          </a:xfrm>
          <a:prstGeom prst="rect">
            <a:avLst/>
          </a:prstGeom>
        </p:spPr>
      </p:pic>
      <p:pic>
        <p:nvPicPr>
          <p:cNvPr id="3" name="Imagen 2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3BEB488C-53D6-3941-F074-314B514D9F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98" r="40124" b="61540"/>
          <a:stretch>
            <a:fillRect/>
          </a:stretch>
        </p:blipFill>
        <p:spPr>
          <a:xfrm>
            <a:off x="14659500" y="1179096"/>
            <a:ext cx="6708585" cy="3368843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08D2DF24-5063-BFD8-3DB7-F525CDB35200}"/>
              </a:ext>
            </a:extLst>
          </p:cNvPr>
          <p:cNvSpPr txBox="1"/>
          <p:nvPr/>
        </p:nvSpPr>
        <p:spPr>
          <a:xfrm>
            <a:off x="10294546" y="4891267"/>
            <a:ext cx="451821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ECONOMIC COMPLEMENT</a:t>
            </a:r>
            <a:br>
              <a:rPr lang="en-US" sz="40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</a:br>
            <a:r>
              <a:rPr lang="en-US" sz="40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AND SUBSISTANCE</a:t>
            </a:r>
          </a:p>
        </p:txBody>
      </p:sp>
      <p:pic>
        <p:nvPicPr>
          <p:cNvPr id="11" name="Imagen 10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AD5D10E5-4F08-C8A1-903F-E3ECE2FBBF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393" t="7198" r="9412" b="61540"/>
          <a:stretch>
            <a:fillRect/>
          </a:stretch>
        </p:blipFill>
        <p:spPr>
          <a:xfrm>
            <a:off x="11194405" y="1179096"/>
            <a:ext cx="2598821" cy="3368843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7A487AEF-0E72-88A0-F96C-305ACB5AC4A2}"/>
              </a:ext>
            </a:extLst>
          </p:cNvPr>
          <p:cNvSpPr txBox="1"/>
          <p:nvPr/>
        </p:nvSpPr>
        <p:spPr>
          <a:xfrm>
            <a:off x="15973452" y="4891267"/>
            <a:ext cx="451821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ECONOMIC COMPLEMENT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301C5A7-09FA-4AA2-3A50-6F7A1C344E31}"/>
              </a:ext>
            </a:extLst>
          </p:cNvPr>
          <p:cNvSpPr txBox="1"/>
          <p:nvPr/>
        </p:nvSpPr>
        <p:spPr>
          <a:xfrm>
            <a:off x="10294546" y="9997561"/>
            <a:ext cx="451821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ACCOMODATION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E7D2001F-E8A4-2C19-ABC4-AEEF0E8C1576}"/>
              </a:ext>
            </a:extLst>
          </p:cNvPr>
          <p:cNvSpPr txBox="1"/>
          <p:nvPr/>
        </p:nvSpPr>
        <p:spPr>
          <a:xfrm>
            <a:off x="15973452" y="9997561"/>
            <a:ext cx="451821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ACCOMODATION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B3282144-E4EB-EFE8-F750-3C84BFD8B57C}"/>
              </a:ext>
            </a:extLst>
          </p:cNvPr>
          <p:cNvSpPr txBox="1"/>
          <p:nvPr/>
        </p:nvSpPr>
        <p:spPr>
          <a:xfrm>
            <a:off x="5600981" y="3494557"/>
            <a:ext cx="3976158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ATENEO GOLD: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7176CE81-A1CE-6FF6-EE02-977744F0C240}"/>
              </a:ext>
            </a:extLst>
          </p:cNvPr>
          <p:cNvSpPr txBox="1"/>
          <p:nvPr/>
        </p:nvSpPr>
        <p:spPr>
          <a:xfrm>
            <a:off x="5600981" y="8715612"/>
            <a:ext cx="3976158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ATENEO PREMIUM:</a:t>
            </a:r>
          </a:p>
        </p:txBody>
      </p:sp>
    </p:spTree>
    <p:extLst>
      <p:ext uri="{BB962C8B-B14F-4D97-AF65-F5344CB8AC3E}">
        <p14:creationId xmlns:p14="http://schemas.microsoft.com/office/powerpoint/2010/main" val="102505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B3E7DF-56E8-F78D-3463-5AE13C23B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35531EF-CD1D-72C2-5996-4A1FAD61EFEB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F332D7-FA62-0D01-CF2C-AD2E07AB87CE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7938A552-5C04-D7CB-558C-1531AC8B0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BDF6159-BFBC-2B8A-8D0B-78227898F317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MOBILITY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D4C43823-3982-7AD2-AC96-7265672D5359}"/>
              </a:ext>
            </a:extLst>
          </p:cNvPr>
          <p:cNvSpPr txBox="1"/>
          <p:nvPr/>
        </p:nvSpPr>
        <p:spPr>
          <a:xfrm>
            <a:off x="4205316" y="5605524"/>
            <a:ext cx="14703583" cy="2400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Leaders: any school from member universities.</a:t>
            </a:r>
          </a:p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Area of knowledge: to be proposed by the offering university.</a:t>
            </a:r>
          </a:p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Period of mobility: 2026.</a:t>
            </a:r>
          </a:p>
        </p:txBody>
      </p:sp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9436FDAD-8597-A9F6-B041-AD6F71A1C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316" y="1815034"/>
            <a:ext cx="6598107" cy="3223502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402243EE-3C6F-5B45-4BB2-176CAF23C5A7}"/>
              </a:ext>
            </a:extLst>
          </p:cNvPr>
          <p:cNvSpPr txBox="1"/>
          <p:nvPr/>
        </p:nvSpPr>
        <p:spPr>
          <a:xfrm>
            <a:off x="13578991" y="2626566"/>
            <a:ext cx="8229600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200" b="1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Activity open for </a:t>
            </a:r>
          </a:p>
          <a:p>
            <a:pPr algn="ctr"/>
            <a:r>
              <a:rPr lang="en-US" sz="5200" b="1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members to lead a chair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18CB629-358A-BA01-3778-60954563DE40}"/>
              </a:ext>
            </a:extLst>
          </p:cNvPr>
          <p:cNvSpPr txBox="1"/>
          <p:nvPr/>
        </p:nvSpPr>
        <p:spPr>
          <a:xfrm>
            <a:off x="5045770" y="9044594"/>
            <a:ext cx="14703583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200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Willing to submit an offer?</a:t>
            </a:r>
          </a:p>
          <a:p>
            <a:pPr algn="ctr"/>
            <a:r>
              <a:rPr lang="en-US" sz="5200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Just contact </a:t>
            </a:r>
            <a:r>
              <a:rPr lang="en-US" sz="5200" spc="100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grupo.compostela@usc.esv</a:t>
            </a:r>
            <a:endParaRPr lang="en-US" sz="5200" spc="100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401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8BE822-669D-7770-840E-03D4E9112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CD4E153-349F-1F22-2D42-6F86D9E5E775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F81B8B-4944-E25F-1BA5-36D3A588CB39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E83726F5-9419-603B-80C7-4932AC76C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64894CC-ED20-4264-ECAD-35E83E499CFF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TRAINING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ED94B7-6073-F4B6-6A63-43ED0E8588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38" t="2300" r="75602" b="70222"/>
          <a:stretch>
            <a:fillRect/>
          </a:stretch>
        </p:blipFill>
        <p:spPr>
          <a:xfrm>
            <a:off x="3670834" y="1292510"/>
            <a:ext cx="3864125" cy="36351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BE7BA4B-AF9A-7C6F-EB20-ECB755343C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888" b="44391"/>
          <a:stretch>
            <a:fillRect/>
          </a:stretch>
        </p:blipFill>
        <p:spPr>
          <a:xfrm>
            <a:off x="12777537" y="893783"/>
            <a:ext cx="10921179" cy="71541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587EC5-7E42-DA48-B239-FA3D756D2B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371" t="59064" r="20402" b="1499"/>
          <a:stretch>
            <a:fillRect/>
          </a:stretch>
        </p:blipFill>
        <p:spPr>
          <a:xfrm>
            <a:off x="683695" y="5374218"/>
            <a:ext cx="11575878" cy="505351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3318249-667D-830A-AD07-EE7286723D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38" t="29778" r="75602" b="49216"/>
          <a:stretch>
            <a:fillRect/>
          </a:stretch>
        </p:blipFill>
        <p:spPr>
          <a:xfrm>
            <a:off x="7842745" y="1473224"/>
            <a:ext cx="4348461" cy="31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D03ADD-6A01-1BAE-7828-6F632D79C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01879FA-C7DB-C70C-7AD4-B346B2FE1C39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79F2997-10C1-7448-AFB0-212C77C44082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72047B59-D621-1CF2-5438-7AF7C39D9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61B7A68-EE3D-F459-009E-A76DEA26C1A7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TRAINING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6D55048-3F6C-106C-9F2D-7C5110501A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480" y="668114"/>
            <a:ext cx="11867237" cy="64064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B5795D4-999E-0605-EBBF-CDB84B4E1C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62" y="4730595"/>
            <a:ext cx="4319387" cy="5330689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6FD0F146-5C42-67E5-2FA2-73230E8F3821}"/>
              </a:ext>
            </a:extLst>
          </p:cNvPr>
          <p:cNvSpPr txBox="1"/>
          <p:nvPr/>
        </p:nvSpPr>
        <p:spPr>
          <a:xfrm>
            <a:off x="5791728" y="7826728"/>
            <a:ext cx="14703583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i="1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“Participating in a debate at a foreign university, entirely in English, challenged me to step out of my comfort zone, broadening my academic and personal perspectives.”</a:t>
            </a:r>
          </a:p>
          <a:p>
            <a:pPr>
              <a:lnSpc>
                <a:spcPct val="150000"/>
              </a:lnSpc>
            </a:pPr>
            <a:r>
              <a:rPr lang="en-US" sz="4400" b="1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Claudia Franco Núñez</a:t>
            </a:r>
          </a:p>
          <a:p>
            <a:r>
              <a:rPr lang="en-US" sz="4400" b="1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University of Guadalajara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ADCFD00-7F8B-F158-74E5-283F8379F90D}"/>
              </a:ext>
            </a:extLst>
          </p:cNvPr>
          <p:cNvSpPr txBox="1"/>
          <p:nvPr/>
        </p:nvSpPr>
        <p:spPr>
          <a:xfrm>
            <a:off x="5791728" y="2559047"/>
            <a:ext cx="5662335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CGU-University of Pécs</a:t>
            </a:r>
          </a:p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3-7/November/2025</a:t>
            </a:r>
          </a:p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32 students maximum.</a:t>
            </a:r>
          </a:p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Deadline  5/October</a:t>
            </a:r>
          </a:p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Free training</a:t>
            </a:r>
          </a:p>
        </p:txBody>
      </p:sp>
    </p:spTree>
    <p:extLst>
      <p:ext uri="{BB962C8B-B14F-4D97-AF65-F5344CB8AC3E}">
        <p14:creationId xmlns:p14="http://schemas.microsoft.com/office/powerpoint/2010/main" val="358225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D4864F-A116-8B6F-5716-54DFC2514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1E0B156-9393-F348-EC5D-7AD149D3404F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00D2D3E-F17C-DAB7-41CA-DDF7A0103B15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916086D2-0501-196C-332B-B041E1F7D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241492E-663D-392B-C944-EA92E9A45428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RESEARCH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8024DB8-18CB-45C2-12DF-BE783755CDD8}"/>
              </a:ext>
            </a:extLst>
          </p:cNvPr>
          <p:cNvSpPr txBox="1"/>
          <p:nvPr/>
        </p:nvSpPr>
        <p:spPr>
          <a:xfrm>
            <a:off x="12436166" y="1826679"/>
            <a:ext cx="9846319" cy="3200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OBJECTIVES:</a:t>
            </a:r>
            <a:endParaRPr lang="en-US" sz="5200" spc="100" dirty="0">
              <a:solidFill>
                <a:srgbClr val="283278"/>
              </a:solidFill>
              <a:latin typeface="Pathway Gothic One" panose="02000506050000020004" pitchFamily="2" charset="77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To valorize the communication abilities.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To give visibility to research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To help research groups</a:t>
            </a:r>
          </a:p>
        </p:txBody>
      </p:sp>
      <p:pic>
        <p:nvPicPr>
          <p:cNvPr id="4" name="Imagen 3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6C7B63A5-3621-984D-7A8A-3D856B4AC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272" y="1340121"/>
            <a:ext cx="5662334" cy="3558204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6E6E8F50-A249-D258-809C-1C7A6A59C1E1}"/>
              </a:ext>
            </a:extLst>
          </p:cNvPr>
          <p:cNvSpPr txBox="1"/>
          <p:nvPr/>
        </p:nvSpPr>
        <p:spPr>
          <a:xfrm>
            <a:off x="4986374" y="6116106"/>
            <a:ext cx="9846319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Prize: diplomas and </a:t>
            </a:r>
            <a:b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</a:br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3,000 euros in prizes.</a:t>
            </a:r>
          </a:p>
          <a:p>
            <a:endParaRPr lang="en-US" sz="5200" spc="100" dirty="0">
              <a:solidFill>
                <a:srgbClr val="283278"/>
              </a:solidFill>
              <a:latin typeface="Pathway Gothic One" panose="02000506050000020004" pitchFamily="2" charset="77"/>
            </a:endParaRPr>
          </a:p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Biennial jury 2023-2025: </a:t>
            </a:r>
            <a:b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</a:br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Universities of A Coruña &amp; La Salle Bajío.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3F55121-D289-7571-8352-15FF90358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6925" y="5711560"/>
            <a:ext cx="4614914" cy="481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0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CCB45F-2B80-F03A-3D8D-7E64347E7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8F0E57D-7A42-CE4A-EE7E-2BA6ED344060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2516F6-41F7-CD9E-BE4D-AD68EE47A5E3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643E836C-4C5A-4B1F-A3DB-FD37C4E68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257E18D-DC45-9976-278C-2A64F804FD98}"/>
              </a:ext>
            </a:extLst>
          </p:cNvPr>
          <p:cNvSpPr txBox="1"/>
          <p:nvPr/>
        </p:nvSpPr>
        <p:spPr>
          <a:xfrm>
            <a:off x="683695" y="668114"/>
            <a:ext cx="168260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INTERNATIONAL PRIZE GRUPO COMPOSTELA-XUNTA DE GALICIA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B55FAA9-B2CF-E2D5-E0EB-3F38F9A5B4EE}"/>
              </a:ext>
            </a:extLst>
          </p:cNvPr>
          <p:cNvSpPr txBox="1"/>
          <p:nvPr/>
        </p:nvSpPr>
        <p:spPr>
          <a:xfrm>
            <a:off x="827576" y="3207059"/>
            <a:ext cx="9846319" cy="48013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CGU jury members: </a:t>
            </a:r>
            <a:endParaRPr lang="en-US" sz="5200" spc="100" dirty="0">
              <a:solidFill>
                <a:srgbClr val="283278"/>
              </a:solidFill>
              <a:latin typeface="Pathway Gothic One" panose="02000506050000020004" pitchFamily="2" charset="77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University of Basque Country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University La Salle Bajío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University of Santiago de Compostela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spc="100" dirty="0" err="1">
                <a:solidFill>
                  <a:srgbClr val="283278"/>
                </a:solidFill>
                <a:latin typeface="Pathway Gothic One" panose="02000506050000020004" pitchFamily="2" charset="77"/>
              </a:rPr>
              <a:t>Xunta</a:t>
            </a:r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 de Galicia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CGU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6EB86839-54C0-00CA-82DE-978966606FEC}"/>
              </a:ext>
            </a:extLst>
          </p:cNvPr>
          <p:cNvGrpSpPr/>
          <p:nvPr/>
        </p:nvGrpSpPr>
        <p:grpSpPr>
          <a:xfrm>
            <a:off x="11805133" y="2237874"/>
            <a:ext cx="11894082" cy="8920562"/>
            <a:chOff x="107504" y="1040446"/>
            <a:chExt cx="5010616" cy="3757962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2FB1C9B8-C045-352B-FBAC-4DC605EB1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1040446"/>
              <a:ext cx="5010616" cy="3757962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376D19F-67AE-330D-C838-6531D7880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26" y="1196752"/>
              <a:ext cx="2620555" cy="2562749"/>
            </a:xfrm>
            <a:prstGeom prst="rect">
              <a:avLst/>
            </a:prstGeom>
          </p:spPr>
        </p:pic>
      </p:grpSp>
      <p:sp>
        <p:nvSpPr>
          <p:cNvPr id="9" name="TextBox 1">
            <a:extLst>
              <a:ext uri="{FF2B5EF4-FFF2-40B4-BE49-F238E27FC236}">
                <a16:creationId xmlns:a16="http://schemas.microsoft.com/office/drawing/2014/main" id="{3ABA54FF-26B9-30DA-2210-B4B8FECAE652}"/>
              </a:ext>
            </a:extLst>
          </p:cNvPr>
          <p:cNvSpPr txBox="1"/>
          <p:nvPr/>
        </p:nvSpPr>
        <p:spPr>
          <a:xfrm>
            <a:off x="6570397" y="9024082"/>
            <a:ext cx="470645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3600" b="1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Prize winner 2025: </a:t>
            </a:r>
            <a:br>
              <a:rPr lang="en-US" sz="3600" b="1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n-US" sz="3600" b="1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European Institute </a:t>
            </a:r>
            <a:br>
              <a:rPr lang="en-US" sz="3600" b="1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n-US" sz="3600" b="1" spc="1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of Cultural Routes</a:t>
            </a:r>
          </a:p>
        </p:txBody>
      </p:sp>
    </p:spTree>
    <p:extLst>
      <p:ext uri="{BB962C8B-B14F-4D97-AF65-F5344CB8AC3E}">
        <p14:creationId xmlns:p14="http://schemas.microsoft.com/office/powerpoint/2010/main" val="130156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A83C67-1079-8BD8-48B8-5714E182A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84D5DD1-4D25-8C91-A51C-5335C3268FB9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384C441-6BF9-B656-EB3F-6768F56B8DB1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D02F6041-45E4-CAB5-E11A-E88143740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4F9C89F-58CB-3400-035E-0517EF2C01C9}"/>
              </a:ext>
            </a:extLst>
          </p:cNvPr>
          <p:cNvSpPr txBox="1"/>
          <p:nvPr/>
        </p:nvSpPr>
        <p:spPr>
          <a:xfrm>
            <a:off x="683695" y="668114"/>
            <a:ext cx="168260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PUBLICATIONS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D65432-AD2E-B32B-9A62-8CF6E2012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825" y="874790"/>
            <a:ext cx="7230558" cy="10290515"/>
          </a:xfrm>
          <a:prstGeom prst="rect">
            <a:avLst/>
          </a:prstGeom>
          <a:ln>
            <a:solidFill>
              <a:srgbClr val="283278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9F0D8E-433A-674B-0DD1-78D7A6323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4278" y="857587"/>
            <a:ext cx="7264604" cy="10307720"/>
          </a:xfrm>
          <a:prstGeom prst="rect">
            <a:avLst/>
          </a:prstGeom>
          <a:ln>
            <a:solidFill>
              <a:srgbClr val="283278"/>
            </a:solidFill>
          </a:ln>
        </p:spPr>
      </p:pic>
    </p:spTree>
    <p:extLst>
      <p:ext uri="{BB962C8B-B14F-4D97-AF65-F5344CB8AC3E}">
        <p14:creationId xmlns:p14="http://schemas.microsoft.com/office/powerpoint/2010/main" val="1740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1F4255-D1E7-E26C-2D28-7FE167715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885BCFA-E5E3-9805-3121-37D4C2388EA6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96811EA0-65FE-51A2-182A-CB85750B4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D891764-2F50-B249-9C07-DF24B4686DAA}"/>
              </a:ext>
            </a:extLst>
          </p:cNvPr>
          <p:cNvSpPr txBox="1"/>
          <p:nvPr/>
        </p:nvSpPr>
        <p:spPr>
          <a:xfrm>
            <a:off x="2149205" y="4872728"/>
            <a:ext cx="20084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10399" dirty="0">
                <a:solidFill>
                  <a:srgbClr val="283278"/>
                </a:solidFill>
                <a:latin typeface="Pathway Gothic One" panose="02000506050000020004" pitchFamily="2" charset="77"/>
              </a:rPr>
              <a:t>REPORT OF THE PRESIDENT</a:t>
            </a:r>
          </a:p>
        </p:txBody>
      </p:sp>
    </p:spTree>
    <p:extLst>
      <p:ext uri="{BB962C8B-B14F-4D97-AF65-F5344CB8AC3E}">
        <p14:creationId xmlns:p14="http://schemas.microsoft.com/office/powerpoint/2010/main" val="338959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1A6C81-F171-1251-5B0F-1F208918B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D78EF8E-7E5F-B376-12C7-BDD00873641D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EXECUTIVE SECRETARY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647B6B-0A56-A499-75A5-C33F34B3F594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F7463A86-4E78-7BBA-80E2-CE8579892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3C7B49B-E86A-948A-4EA6-2AD817EE79A2}"/>
              </a:ext>
            </a:extLst>
          </p:cNvPr>
          <p:cNvSpPr txBox="1"/>
          <p:nvPr/>
        </p:nvSpPr>
        <p:spPr>
          <a:xfrm>
            <a:off x="683695" y="668114"/>
            <a:ext cx="168260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SECRETARIAT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399775C6-E81E-6BC9-2D88-6489182A3928}"/>
              </a:ext>
            </a:extLst>
          </p:cNvPr>
          <p:cNvSpPr txBox="1"/>
          <p:nvPr/>
        </p:nvSpPr>
        <p:spPr>
          <a:xfrm>
            <a:off x="827576" y="7129353"/>
            <a:ext cx="3936929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Growth of office </a:t>
            </a:r>
            <a:b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</a:br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and activity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8336592-7BF0-C022-5A40-303C4944D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49" y="960643"/>
            <a:ext cx="18230923" cy="994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FF109F-B345-F97C-CDDF-81E16D549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66C0750-6DB2-0CBA-27D7-87D481CB38CC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E5196BCB-7B4F-8670-63F4-962848635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50A7B44-CA91-F7C8-40CF-4BA88205529F}"/>
              </a:ext>
            </a:extLst>
          </p:cNvPr>
          <p:cNvSpPr txBox="1"/>
          <p:nvPr/>
        </p:nvSpPr>
        <p:spPr>
          <a:xfrm>
            <a:off x="2149205" y="4872728"/>
            <a:ext cx="20084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10399" dirty="0">
                <a:solidFill>
                  <a:srgbClr val="283278"/>
                </a:solidFill>
                <a:latin typeface="Pathway Gothic One" panose="02000506050000020004" pitchFamily="2" charset="77"/>
              </a:rPr>
              <a:t>XXXII GENERAL ASSEMBLY</a:t>
            </a:r>
          </a:p>
        </p:txBody>
      </p:sp>
    </p:spTree>
    <p:extLst>
      <p:ext uri="{BB962C8B-B14F-4D97-AF65-F5344CB8AC3E}">
        <p14:creationId xmlns:p14="http://schemas.microsoft.com/office/powerpoint/2010/main" val="414862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46144E-12A0-12F1-A2A4-FC29B7D45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0F62701-AACA-A95A-802A-2AAB106A92DC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XXXII GENERAL ASSEMBLY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7F4AF0-4D41-EB6B-5B11-6F6A0920845B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3CF539E1-3F51-135F-57D1-CF326F966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FF0E326-A396-FD9E-AC23-E1C5E0514BAB}"/>
              </a:ext>
            </a:extLst>
          </p:cNvPr>
          <p:cNvSpPr txBox="1"/>
          <p:nvPr/>
        </p:nvSpPr>
        <p:spPr>
          <a:xfrm>
            <a:off x="683695" y="668114"/>
            <a:ext cx="168260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XXXII GENERAL ASSEMBLY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82E3800-D3E2-BC03-1D31-B5A347498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"/>
          <a:stretch>
            <a:fillRect/>
          </a:stretch>
        </p:blipFill>
        <p:spPr>
          <a:xfrm>
            <a:off x="11646568" y="893782"/>
            <a:ext cx="12052149" cy="8483718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BEB29F58-5A9A-FB25-3513-E267AF2602F6}"/>
              </a:ext>
            </a:extLst>
          </p:cNvPr>
          <p:cNvSpPr txBox="1"/>
          <p:nvPr/>
        </p:nvSpPr>
        <p:spPr>
          <a:xfrm>
            <a:off x="11666145" y="9567968"/>
            <a:ext cx="9846319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Adam Mickiewicz University in Poznan</a:t>
            </a:r>
          </a:p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(</a:t>
            </a:r>
            <a:r>
              <a:rPr lang="en-US" sz="5200" spc="100" dirty="0" err="1">
                <a:solidFill>
                  <a:srgbClr val="283278"/>
                </a:solidFill>
                <a:latin typeface="Pathway Gothic One" panose="02000506050000020004" pitchFamily="2" charset="77"/>
              </a:rPr>
              <a:t>Wieniawskiego</a:t>
            </a:r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 1, 61-712 </a:t>
            </a:r>
            <a:r>
              <a:rPr lang="en-US" sz="5200" spc="100" dirty="0" err="1">
                <a:solidFill>
                  <a:srgbClr val="283278"/>
                </a:solidFill>
                <a:latin typeface="Pathway Gothic One" panose="02000506050000020004" pitchFamily="2" charset="77"/>
              </a:rPr>
              <a:t>Poznań</a:t>
            </a:r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, Poland)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953F2B81-FE55-251E-B7A2-B5E9F3E76C42}"/>
              </a:ext>
            </a:extLst>
          </p:cNvPr>
          <p:cNvSpPr txBox="1"/>
          <p:nvPr/>
        </p:nvSpPr>
        <p:spPr>
          <a:xfrm>
            <a:off x="813661" y="2500100"/>
            <a:ext cx="10447897" cy="60016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DATE:</a:t>
            </a:r>
            <a:endParaRPr lang="en-US" sz="5200" spc="100" dirty="0">
              <a:solidFill>
                <a:srgbClr val="283278"/>
              </a:solidFill>
              <a:latin typeface="Pathway Gothic One" panose="02000506050000020004" pitchFamily="2" charset="77"/>
            </a:endParaRPr>
          </a:p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14-16/September/2026</a:t>
            </a:r>
          </a:p>
          <a:p>
            <a:endParaRPr lang="en-US" sz="5200" spc="100" dirty="0">
              <a:solidFill>
                <a:srgbClr val="283278"/>
              </a:solidFill>
              <a:latin typeface="Pathway Gothic One" panose="02000506050000020004" pitchFamily="2" charset="77"/>
            </a:endParaRPr>
          </a:p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TOPIC:</a:t>
            </a:r>
            <a:endParaRPr lang="en-US" sz="5200" spc="100" dirty="0">
              <a:solidFill>
                <a:srgbClr val="283278"/>
              </a:solidFill>
              <a:latin typeface="Pathway Gothic One" panose="02000506050000020004" pitchFamily="2" charset="77"/>
            </a:endParaRPr>
          </a:p>
          <a:p>
            <a:r>
              <a:rPr lang="en-US" sz="5200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University autonomy - funding and democracy</a:t>
            </a:r>
          </a:p>
          <a:p>
            <a:pPr>
              <a:lnSpc>
                <a:spcPct val="150000"/>
              </a:lnSpc>
            </a:pPr>
            <a:endParaRPr lang="en-US" sz="5200" spc="100" dirty="0">
              <a:solidFill>
                <a:srgbClr val="283278"/>
              </a:solidFill>
              <a:latin typeface="Pathway Gothic One" panose="02000506050000020004" pitchFamily="2" charset="77"/>
            </a:endParaRPr>
          </a:p>
          <a:p>
            <a:pPr algn="ctr"/>
            <a:r>
              <a:rPr lang="en-US" sz="5200" b="1" i="1" spc="100" dirty="0">
                <a:solidFill>
                  <a:srgbClr val="C00000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Pencil the date!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5887361F-A326-ADA5-49E2-2B4123BAC192}"/>
              </a:ext>
            </a:extLst>
          </p:cNvPr>
          <p:cNvSpPr txBox="1"/>
          <p:nvPr/>
        </p:nvSpPr>
        <p:spPr>
          <a:xfrm>
            <a:off x="9404207" y="9567968"/>
            <a:ext cx="2218298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200" b="1" spc="100" dirty="0">
                <a:solidFill>
                  <a:srgbClr val="283278"/>
                </a:solidFill>
                <a:latin typeface="Pathway Gothic One" panose="02000506050000020004" pitchFamily="2" charset="77"/>
              </a:rPr>
              <a:t>VENUES:</a:t>
            </a:r>
            <a:endParaRPr lang="en-US" sz="5200" spc="100" dirty="0">
              <a:solidFill>
                <a:srgbClr val="283278"/>
              </a:solidFill>
              <a:latin typeface="Pathway Gothic One" panose="0200050605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943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B4780A-C8EB-D519-7909-28D33A4E7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9C46F36-A6EF-F820-208D-C47E753FAE6B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07436269-6EF1-3BA7-9AD4-F287DFA18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A4C347-900D-8086-9812-F4EA66504A18}"/>
              </a:ext>
            </a:extLst>
          </p:cNvPr>
          <p:cNvSpPr txBox="1"/>
          <p:nvPr/>
        </p:nvSpPr>
        <p:spPr>
          <a:xfrm>
            <a:off x="2149205" y="4872728"/>
            <a:ext cx="20084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10399" dirty="0">
                <a:solidFill>
                  <a:srgbClr val="283278"/>
                </a:solidFill>
                <a:latin typeface="Pathway Gothic One" panose="02000506050000020004" pitchFamily="2" charset="77"/>
              </a:rPr>
              <a:t>VOICES OF THE GROUP</a:t>
            </a:r>
          </a:p>
        </p:txBody>
      </p:sp>
    </p:spTree>
    <p:extLst>
      <p:ext uri="{BB962C8B-B14F-4D97-AF65-F5344CB8AC3E}">
        <p14:creationId xmlns:p14="http://schemas.microsoft.com/office/powerpoint/2010/main" val="103774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6088FD-3B3A-5536-5F72-739162FA0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E8D4A35-D209-47FD-15D1-B6F353A18FDB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VOICES OF THE GROUP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D1E828-6C43-4719-BCC3-944348A47C65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234734E3-83C7-2865-8D39-01312C5C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8" name="Imagen 7" descr="Texto&#10;&#10;El contenido generado por IA puede ser incorrecto.">
            <a:extLst>
              <a:ext uri="{FF2B5EF4-FFF2-40B4-BE49-F238E27FC236}">
                <a16:creationId xmlns:a16="http://schemas.microsoft.com/office/drawing/2014/main" id="{C625FD68-DBE0-37EB-20F4-E3B7AF65D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6" y="0"/>
            <a:ext cx="20516469" cy="1154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7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9FE4AE-C6BD-D8C8-B20A-3C4F3D0AF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24A50F5-D200-BA3C-95E6-9E50C253547F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VOICES OF THE GROUP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5834E7E-A4E7-CCEE-10AA-D996DA0F70C9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640D7F61-309B-C6C6-064C-AFEB1A8B5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3" name="Imagen 2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6D925799-D6E9-7EC6-A5B3-F83D8965C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6" y="0"/>
            <a:ext cx="20448767" cy="115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E0598-7740-6EBB-62EC-560765EDD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4EAF19D-4CB1-8E0B-17BD-8F6859A98CFB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VOICES OF THE GROUP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FAF856-9C63-6669-49F9-B0BF251ACDDF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B6DEDCF4-E310-DB27-5F0E-6E1C04703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7EEA784E-C06A-A260-3828-CBD89A588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6" y="0"/>
            <a:ext cx="20448767" cy="115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9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D9948F-AB5F-98DC-141A-E2F9FD6F9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DCCCB27-A73B-6C7A-17F0-54B73A2A480E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VOICES OF THE GROUP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1A84D7-E682-2164-A45C-B9E50A961D19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FDBEAD73-B6E0-EDE9-E0D4-A90C5BD94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6FBBFB2-B9E8-A0FC-EF7C-8E208CF3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545" y="0"/>
            <a:ext cx="20355868" cy="114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0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455319-858B-629B-1F7F-250868469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67D4E68-27A0-ED2D-9A11-A38408D32280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VOICES OF THE GROUP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496AB6-56F9-FF67-236C-32BFE2155B4D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434E00DB-933D-6899-D7E7-25E252C8A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3" name="Imagen 2" descr="Mapa&#10;&#10;El contenido generado por IA puede ser incorrecto.">
            <a:extLst>
              <a:ext uri="{FF2B5EF4-FFF2-40B4-BE49-F238E27FC236}">
                <a16:creationId xmlns:a16="http://schemas.microsoft.com/office/drawing/2014/main" id="{B0E0227E-4D43-09D6-38AC-B46C6413A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6" y="0"/>
            <a:ext cx="20448767" cy="115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7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709DC-B34D-0F3F-53D6-5F7E25F2F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6F00069-85D4-B246-12EB-BBDCD36C50A3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VOICES OF THE GROUP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CC8E6F8-9B11-2873-6C0E-85DFF3FCEDB8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9262DD9F-5A25-618C-E106-CA8AB957F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3" name="Imagen 2" descr="Interfaz de usuario gráfica, Texto, Aplicación, Word, Correo electrónico&#10;&#10;El contenido generado por IA puede ser incorrecto.">
            <a:extLst>
              <a:ext uri="{FF2B5EF4-FFF2-40B4-BE49-F238E27FC236}">
                <a16:creationId xmlns:a16="http://schemas.microsoft.com/office/drawing/2014/main" id="{93B65220-365A-89DD-E708-C5112C323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6" y="0"/>
            <a:ext cx="20448767" cy="115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3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D5C31D-BAD0-F2B5-99A6-B5DE8A37A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8A6D9B4-DAB7-CC75-FD6E-E273769FBA70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PRESIDENT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7B9BA86-86BD-BE0A-3D24-A95A0280D86C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4F6739DF-E4F0-E710-6AA5-6AE542BDD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AEEF785-AE36-B01A-E31F-2F005DE63BCD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EXECUTIVE COMMITTEE WITHDRAWALS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33A372-DD04-A679-50E1-48183E63A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289" y="2373384"/>
            <a:ext cx="4803533" cy="4803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A4A814D-F1E7-B5D7-E520-41CE1BBE14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173" y="2358676"/>
            <a:ext cx="4832948" cy="483294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D8AC847-5807-9CF8-6CFD-A1B9B0E59F6C}"/>
              </a:ext>
            </a:extLst>
          </p:cNvPr>
          <p:cNvSpPr txBox="1"/>
          <p:nvPr/>
        </p:nvSpPr>
        <p:spPr>
          <a:xfrm>
            <a:off x="3611421" y="7538913"/>
            <a:ext cx="5249271" cy="205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Julio </a:t>
            </a:r>
            <a:b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Sánchez Maríñez</a:t>
            </a:r>
          </a:p>
          <a:p>
            <a:pPr algn="ctr"/>
            <a:r>
              <a:rPr lang="es-ES" sz="4400" b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(INTEC)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D0EAF2F-DFE0-1242-EFB6-9AEF260558EF}"/>
              </a:ext>
            </a:extLst>
          </p:cNvPr>
          <p:cNvSpPr txBox="1"/>
          <p:nvPr/>
        </p:nvSpPr>
        <p:spPr>
          <a:xfrm>
            <a:off x="9565653" y="7538913"/>
            <a:ext cx="5249271" cy="205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María </a:t>
            </a:r>
            <a:b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Fdez. Flecha</a:t>
            </a:r>
          </a:p>
          <a:p>
            <a:pPr algn="ctr"/>
            <a:r>
              <a:rPr lang="es-ES" sz="4400" b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(PUPC)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B567BFC-8C5D-D2B1-16E9-268E50AF6738}"/>
              </a:ext>
            </a:extLst>
          </p:cNvPr>
          <p:cNvSpPr txBox="1"/>
          <p:nvPr/>
        </p:nvSpPr>
        <p:spPr>
          <a:xfrm>
            <a:off x="15507011" y="7538913"/>
            <a:ext cx="5249271" cy="205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Virgina</a:t>
            </a: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Díaz</a:t>
            </a:r>
          </a:p>
          <a:p>
            <a:pPr algn="ctr"/>
            <a:r>
              <a:rPr lang="es-ES" sz="4400" b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(UPM)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2B2C2A7-5588-4C3A-00FE-295E3269D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024" y="2358675"/>
            <a:ext cx="4832947" cy="483294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A3014DA-9D0D-54BE-874C-C76346B74EF7}"/>
              </a:ext>
            </a:extLst>
          </p:cNvPr>
          <p:cNvSpPr txBox="1"/>
          <p:nvPr/>
        </p:nvSpPr>
        <p:spPr>
          <a:xfrm>
            <a:off x="3611421" y="9814280"/>
            <a:ext cx="5249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spc="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—MEMBER—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5A5B442-C09A-DCCA-0A6B-323F70C9B12D}"/>
              </a:ext>
            </a:extLst>
          </p:cNvPr>
          <p:cNvSpPr txBox="1"/>
          <p:nvPr/>
        </p:nvSpPr>
        <p:spPr>
          <a:xfrm>
            <a:off x="9565653" y="9814280"/>
            <a:ext cx="5249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spc="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—TREASURER—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9B1B4DE-40D5-53E9-AC28-37A05E9CEC92}"/>
              </a:ext>
            </a:extLst>
          </p:cNvPr>
          <p:cNvSpPr txBox="1"/>
          <p:nvPr/>
        </p:nvSpPr>
        <p:spPr>
          <a:xfrm>
            <a:off x="15507011" y="9814280"/>
            <a:ext cx="5249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spc="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—MEMBER—</a:t>
            </a:r>
          </a:p>
        </p:txBody>
      </p:sp>
    </p:spTree>
    <p:extLst>
      <p:ext uri="{BB962C8B-B14F-4D97-AF65-F5344CB8AC3E}">
        <p14:creationId xmlns:p14="http://schemas.microsoft.com/office/powerpoint/2010/main" val="13889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20F41-6F3A-5511-BFB9-BCA47B7A9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7CD9766-A8D6-D7EE-5397-3BE0ECC918E8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VOICES OF THE GROUP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850241-4D32-D6B8-84FE-CB9EF7854ABB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7B3E9CD1-173A-9D78-79E3-7DA1A621A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3" name="Imagen 2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9BCBBB14-F198-D7EA-CA69-CBDFCBD1F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990" y="293283"/>
            <a:ext cx="19834476" cy="1115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7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AB19D9-C2AF-1A8F-1A03-10A2C35B8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C0335D2-6125-A984-D177-B2E32B548AB9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VOICES OF THE GROUP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F78DFC-4B9F-CD3D-95DD-48B64BF642D9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787B6249-C837-282F-A0B1-34CE54909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226F0607-554B-2C85-4F0E-3BC8212D6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6" y="0"/>
            <a:ext cx="20448767" cy="115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1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B29DF7-41E2-AAE7-A5E4-C42EAEF7C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6E66796-6A33-5283-F1E5-2CD1705C0867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VOICES OF THE GROUP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91AE48-BFF1-05E7-D9DA-10C863D0C378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FD5DAD4B-CC7C-1ABB-B88F-C26734C6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CFCC8552-48E4-E3E4-EBB7-DA20A1D4B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6" y="0"/>
            <a:ext cx="20448767" cy="115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02719B-9E73-4C4C-15D4-518AC2FB9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9BB7A8B-5D53-7DE3-9668-1606C10BBFA4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VOICES OF THE GROUP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3810D2-9813-0DB0-F855-A8B7385399AC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2387DEDE-AC4F-F49D-D617-11A73CB1A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3" name="Imagen 2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C353719D-682D-00B8-1A20-B869FC6E3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6" y="0"/>
            <a:ext cx="20448767" cy="115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10273A-3159-2344-A06F-97677B10C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415595C-D627-6E7C-0197-12FFA637932F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VOICES OF THE GROUP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89BE616-DC19-53A7-CAA9-A5F488A17F2B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55C06DD1-7D01-16CE-5B38-9FCF7CEBD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3" name="Imagen 2" descr="Interfaz de usuario gráfica, Mapa&#10;&#10;El contenido generado por IA puede ser incorrecto.">
            <a:extLst>
              <a:ext uri="{FF2B5EF4-FFF2-40B4-BE49-F238E27FC236}">
                <a16:creationId xmlns:a16="http://schemas.microsoft.com/office/drawing/2014/main" id="{EF5DE2EF-56E6-9722-1DB0-62F466A05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6" y="0"/>
            <a:ext cx="20448767" cy="115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6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D040FD-BC7D-A1F0-9762-D2A361962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9C52A86-3340-871A-3902-D392E3020A2C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VOICES OF THE GROUP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4745FE-1F17-F86E-347B-CD718AB4917B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AC10EAED-8C3E-DA8D-943F-DD31EAA16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3" name="Imagen 2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26687D95-A276-7976-5679-FDE488F04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6" y="0"/>
            <a:ext cx="20448767" cy="115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8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0C9B64-03B0-4BC5-3A6D-6905FF2A6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62DF015-0F24-ECFD-6068-5E7F7B649F5D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VOICES OF THE GROUP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97A8B77-08C3-BBE1-FAD8-CA3293B1925D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9B95606A-E138-3160-B89F-4759A6C22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3" name="Imagen 2" descr="Una captura de pantalla de un celular con texto e imagen&#10;&#10;El contenido generado por IA puede ser incorrecto.">
            <a:extLst>
              <a:ext uri="{FF2B5EF4-FFF2-40B4-BE49-F238E27FC236}">
                <a16:creationId xmlns:a16="http://schemas.microsoft.com/office/drawing/2014/main" id="{89D6C523-9ED1-8EA6-8AC3-2ECECB410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6" y="0"/>
            <a:ext cx="20448767" cy="115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1C4796-7B36-BBAC-0BBF-7DA865B7D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FAF5C1E-8538-24EF-DD39-E948E9F01BB4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F9570870-8121-B966-EB7A-F0960EA2F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1801849-556A-E15C-C3D1-13047ED0CD43}"/>
              </a:ext>
            </a:extLst>
          </p:cNvPr>
          <p:cNvSpPr txBox="1"/>
          <p:nvPr/>
        </p:nvSpPr>
        <p:spPr>
          <a:xfrm>
            <a:off x="2149205" y="6858000"/>
            <a:ext cx="20084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10399" dirty="0">
                <a:solidFill>
                  <a:srgbClr val="283278"/>
                </a:solidFill>
                <a:latin typeface="Pathway Gothic One" panose="02000506050000020004" pitchFamily="2" charset="77"/>
              </a:rPr>
              <a:t>AWARD OF THE GOLDEN PIN</a:t>
            </a: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DB2DB288-8AEE-3ECB-B11B-0C3BAE438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2479" y="1936988"/>
            <a:ext cx="3557451" cy="3557451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0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6D9986-0AED-3DA0-3F22-9EA3C7F13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3172DE6-82F7-0BEA-51C7-DDBCF94A3315}"/>
              </a:ext>
            </a:extLst>
          </p:cNvPr>
          <p:cNvSpPr txBox="1"/>
          <p:nvPr/>
        </p:nvSpPr>
        <p:spPr>
          <a:xfrm>
            <a:off x="26125" y="5221052"/>
            <a:ext cx="8804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70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70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70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CBC0BFAC-678D-5A65-D149-F0C33A410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583" y="1252992"/>
            <a:ext cx="3557451" cy="3557451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9BFB0D9-5AD6-8986-CA18-C2D12B0AABCC}"/>
              </a:ext>
            </a:extLst>
          </p:cNvPr>
          <p:cNvSpPr txBox="1"/>
          <p:nvPr/>
        </p:nvSpPr>
        <p:spPr>
          <a:xfrm>
            <a:off x="26125" y="6475088"/>
            <a:ext cx="8804366" cy="112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4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Professor</a:t>
            </a:r>
            <a:r>
              <a:rPr lang="es-ES" sz="4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at </a:t>
            </a:r>
            <a:r>
              <a:rPr lang="es-ES" sz="4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the</a:t>
            </a:r>
            <a:r>
              <a:rPr lang="es-ES" sz="4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4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Faculty</a:t>
            </a:r>
            <a:r>
              <a:rPr lang="es-ES" sz="4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4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4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4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Chemistry</a:t>
            </a:r>
            <a:endParaRPr lang="es-ES" sz="4000" dirty="0">
              <a:solidFill>
                <a:srgbClr val="283278"/>
              </a:solidFill>
              <a:latin typeface="Pathway Gothic One" panose="02000506050000020004" pitchFamily="2" charset="77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AECB3A7-0CBE-4F53-A2E5-7E5AD9255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155" y="363934"/>
            <a:ext cx="8127538" cy="11009907"/>
          </a:xfrm>
          <a:prstGeom prst="rect">
            <a:avLst/>
          </a:prstGeom>
          <a:noFill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E68A1E0-BF39-1716-05BB-15C0BE4BD4CF}"/>
              </a:ext>
            </a:extLst>
          </p:cNvPr>
          <p:cNvSpPr txBox="1"/>
          <p:nvPr/>
        </p:nvSpPr>
        <p:spPr>
          <a:xfrm>
            <a:off x="26125" y="7206606"/>
            <a:ext cx="8804366" cy="112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4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Adam Mickiewicz </a:t>
            </a:r>
            <a:r>
              <a:rPr lang="es-ES" sz="4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University</a:t>
            </a:r>
            <a:r>
              <a:rPr lang="es-ES" sz="4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in Poznan (</a:t>
            </a:r>
            <a:r>
              <a:rPr lang="es-ES" sz="4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Poland</a:t>
            </a:r>
            <a:r>
              <a:rPr lang="es-ES" sz="4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16985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A069284-273C-4178-E9F3-71EE5DAD38AE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67F1C2FF-6DD9-5A7B-5E9F-FFAAF203B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C5CEC39-7ACE-4608-2FF3-CFB37ABC029D}"/>
              </a:ext>
            </a:extLst>
          </p:cNvPr>
          <p:cNvSpPr txBox="1"/>
          <p:nvPr/>
        </p:nvSpPr>
        <p:spPr>
          <a:xfrm>
            <a:off x="-1" y="5859556"/>
            <a:ext cx="883049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CGU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Delegate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at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Adam Mickiewicz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University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in Poznan</a:t>
            </a:r>
          </a:p>
          <a:p>
            <a:pPr algn="ctr">
              <a:lnSpc>
                <a:spcPts val="6000"/>
              </a:lnSpc>
            </a:pP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since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the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inception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of the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network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62F5538-3652-FD3A-2BB8-F62309E68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587" y="1018320"/>
            <a:ext cx="13774322" cy="935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3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1B956D-2E5C-8E03-E464-28A84F2B1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AEBDB5C-693E-CDBB-13BD-799B23FA539F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PRESIDENT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6ADD225-BACD-9FFF-E0FF-4E9B4D239361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430252F4-0D94-6EC2-8425-D2163EACA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14BFE6B-249C-4167-A54C-FD15F635F94F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EXECUTIVE COMMITTEE WITHDRAWALS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4819B97-64BC-44D2-32E7-D9D6BCE72C2B}"/>
              </a:ext>
            </a:extLst>
          </p:cNvPr>
          <p:cNvGrpSpPr/>
          <p:nvPr/>
        </p:nvGrpSpPr>
        <p:grpSpPr>
          <a:xfrm>
            <a:off x="9566570" y="2203264"/>
            <a:ext cx="5249271" cy="8210337"/>
            <a:chOff x="8081533" y="2203264"/>
            <a:chExt cx="5249271" cy="8210337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77D6B16-5D80-D991-BDB6-74D23672A4B9}"/>
                </a:ext>
              </a:extLst>
            </p:cNvPr>
            <p:cNvSpPr txBox="1"/>
            <p:nvPr/>
          </p:nvSpPr>
          <p:spPr>
            <a:xfrm>
              <a:off x="8081533" y="7368793"/>
              <a:ext cx="5249271" cy="2051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s-ES" sz="5200" i="1" dirty="0">
                  <a:solidFill>
                    <a:srgbClr val="283278"/>
                  </a:solidFill>
                  <a:latin typeface="Cardo" panose="02020600000000000000" pitchFamily="18" charset="-79"/>
                  <a:ea typeface="Cardo" panose="02020600000000000000" pitchFamily="18" charset="-79"/>
                  <a:cs typeface="Cardo" panose="02020600000000000000" pitchFamily="18" charset="-79"/>
                </a:rPr>
                <a:t>Valeria </a:t>
              </a:r>
              <a:br>
                <a:rPr lang="es-ES" sz="5200" i="1" dirty="0">
                  <a:solidFill>
                    <a:srgbClr val="283278"/>
                  </a:solidFill>
                  <a:latin typeface="Cardo" panose="02020600000000000000" pitchFamily="18" charset="-79"/>
                  <a:ea typeface="Cardo" panose="02020600000000000000" pitchFamily="18" charset="-79"/>
                  <a:cs typeface="Cardo" panose="02020600000000000000" pitchFamily="18" charset="-79"/>
                </a:rPr>
              </a:br>
              <a:r>
                <a:rPr lang="es-ES" sz="5200" i="1" dirty="0">
                  <a:solidFill>
                    <a:srgbClr val="283278"/>
                  </a:solidFill>
                  <a:latin typeface="Cardo" panose="02020600000000000000" pitchFamily="18" charset="-79"/>
                  <a:ea typeface="Cardo" panose="02020600000000000000" pitchFamily="18" charset="-79"/>
                  <a:cs typeface="Cardo" panose="02020600000000000000" pitchFamily="18" charset="-79"/>
                </a:rPr>
                <a:t>Padilla Navarro</a:t>
              </a:r>
            </a:p>
            <a:p>
              <a:pPr algn="ctr"/>
              <a:r>
                <a:rPr lang="es-ES" sz="4400" b="1" dirty="0">
                  <a:solidFill>
                    <a:srgbClr val="283278"/>
                  </a:solidFill>
                  <a:latin typeface="Cardo" panose="02020600000000000000" pitchFamily="18" charset="-79"/>
                  <a:ea typeface="Cardo" panose="02020600000000000000" pitchFamily="18" charset="-79"/>
                  <a:cs typeface="Cardo" panose="02020600000000000000" pitchFamily="18" charset="-79"/>
                </a:rPr>
                <a:t>(UDG)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93E665CC-F803-26E8-22CD-389AD66B850C}"/>
                </a:ext>
              </a:extLst>
            </p:cNvPr>
            <p:cNvSpPr txBox="1"/>
            <p:nvPr/>
          </p:nvSpPr>
          <p:spPr>
            <a:xfrm>
              <a:off x="8081533" y="9644160"/>
              <a:ext cx="52492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400" spc="600" dirty="0">
                  <a:solidFill>
                    <a:srgbClr val="283278"/>
                  </a:solidFill>
                  <a:latin typeface="Pathway Gothic One" panose="02000506050000020004" pitchFamily="2" charset="77"/>
                  <a:ea typeface="Cardo" panose="02020600000000000000" pitchFamily="18" charset="-79"/>
                  <a:cs typeface="Cardo" panose="02020600000000000000" pitchFamily="18" charset="-79"/>
                </a:rPr>
                <a:t>—NEW TREASURER—</a:t>
              </a: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E38E98C-1457-9EA4-E321-15308539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4401" y="2203264"/>
              <a:ext cx="4803532" cy="4803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907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E84A0D-D959-FCD5-39A7-28A098D14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1684063-1F28-3FE9-100C-5F7A8F09A381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DD55DBFB-AFEC-E225-FD8C-DBF611606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E3C37BE-23E3-1FE2-052D-F174C55BA152}"/>
              </a:ext>
            </a:extLst>
          </p:cNvPr>
          <p:cNvSpPr txBox="1"/>
          <p:nvPr/>
        </p:nvSpPr>
        <p:spPr>
          <a:xfrm>
            <a:off x="26125" y="5848071"/>
            <a:ext cx="8804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Representative of the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University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and the Group in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numerous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occasions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B04ED2-46A8-29F0-682C-A35AD92CA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300" y="315725"/>
            <a:ext cx="10270150" cy="1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84B527-D7A0-2CDA-D30B-3AD9786F7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E50183-A0EE-51CE-E420-94287710FFD8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AE81D104-0275-7214-E803-4F0AEC3C0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ED7647D-2E98-956D-0B4A-179EAB25FB87}"/>
              </a:ext>
            </a:extLst>
          </p:cNvPr>
          <p:cNvSpPr txBox="1"/>
          <p:nvPr/>
        </p:nvSpPr>
        <p:spPr>
          <a:xfrm>
            <a:off x="26125" y="5848071"/>
            <a:ext cx="8804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Active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part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 the CGU executive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committee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,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as a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member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(1999-2007)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and as a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treasurer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(2007-2015).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FB9114-A46B-52FF-FC88-AA1645DCB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050" y="1900681"/>
            <a:ext cx="14405865" cy="74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5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EA792B-5519-DCD4-9361-92BB124E2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878999D-ADDD-4BDC-0ED3-AF11658C9D16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6EE91519-2184-3FAD-38E6-B3AAEAA9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48E953F-07B6-0027-FC4F-46AED3354747}"/>
              </a:ext>
            </a:extLst>
          </p:cNvPr>
          <p:cNvSpPr txBox="1"/>
          <p:nvPr/>
        </p:nvSpPr>
        <p:spPr>
          <a:xfrm>
            <a:off x="26125" y="5848071"/>
            <a:ext cx="88043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Elected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President in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first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term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(2015-2019)</a:t>
            </a:r>
          </a:p>
          <a:p>
            <a:pPr algn="ctr">
              <a:lnSpc>
                <a:spcPts val="6000"/>
              </a:lnSpc>
            </a:pP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at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University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of Santiago de Compostela (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Spain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).</a:t>
            </a:r>
          </a:p>
        </p:txBody>
      </p:sp>
      <p:pic>
        <p:nvPicPr>
          <p:cNvPr id="6" name="Imagen 5" descr="Un grupo de personas sentadas en una oficina&#10;&#10;El contenido generado por IA puede ser incorrecto.">
            <a:extLst>
              <a:ext uri="{FF2B5EF4-FFF2-40B4-BE49-F238E27FC236}">
                <a16:creationId xmlns:a16="http://schemas.microsoft.com/office/drawing/2014/main" id="{E1A74D22-82AB-4081-A1D8-8585496EE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989" y="1969723"/>
            <a:ext cx="13147518" cy="745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7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8320F8-A221-619C-6A82-38A55F28D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45FC614-D71C-4150-1760-902FFFEFCB58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8B3A1BC9-CDE0-D9DD-E9C6-3DB1D8D18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5FCD709-FA20-F4B9-3187-FB66F3CB3D04}"/>
              </a:ext>
            </a:extLst>
          </p:cNvPr>
          <p:cNvSpPr txBox="1"/>
          <p:nvPr/>
        </p:nvSpPr>
        <p:spPr>
          <a:xfrm>
            <a:off x="26125" y="5848071"/>
            <a:ext cx="88043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Reelected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President in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second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term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</a:p>
          <a:p>
            <a:pPr algn="ctr">
              <a:lnSpc>
                <a:spcPts val="6000"/>
              </a:lnSpc>
            </a:pP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(2019-2023) at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University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of Guadalajara (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Mexico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).</a:t>
            </a:r>
          </a:p>
        </p:txBody>
      </p:sp>
      <p:pic>
        <p:nvPicPr>
          <p:cNvPr id="4" name="Imagen 3" descr="The General Council of the CGU reelects Marek Kręglewski for the Presidency  of the association - Compostela Group of Universities">
            <a:extLst>
              <a:ext uri="{FF2B5EF4-FFF2-40B4-BE49-F238E27FC236}">
                <a16:creationId xmlns:a16="http://schemas.microsoft.com/office/drawing/2014/main" id="{D9A976DC-E682-D03E-C9A0-C501CA04C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8"/>
          <a:stretch>
            <a:fillRect/>
          </a:stretch>
        </p:blipFill>
        <p:spPr bwMode="auto">
          <a:xfrm>
            <a:off x="9753488" y="2988101"/>
            <a:ext cx="13945229" cy="6030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3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083205-ED8C-E31D-F5BF-2910F567F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7307F1C-72FF-A82C-5D14-02506B0A32E3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93B26343-93A3-9398-B1F8-802E9B8AC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2983046-05A2-B703-E7A6-10F09650EECF}"/>
              </a:ext>
            </a:extLst>
          </p:cNvPr>
          <p:cNvSpPr txBox="1"/>
          <p:nvPr/>
        </p:nvSpPr>
        <p:spPr>
          <a:xfrm>
            <a:off x="26125" y="5848071"/>
            <a:ext cx="8804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 leader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with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proven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human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qualities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in social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environments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.</a:t>
            </a:r>
          </a:p>
        </p:txBody>
      </p:sp>
      <p:pic>
        <p:nvPicPr>
          <p:cNvPr id="6" name="Imagen 5" descr="Grupo de personas posando por un foto&#10;&#10;El contenido generado por IA puede ser incorrecto.">
            <a:extLst>
              <a:ext uri="{FF2B5EF4-FFF2-40B4-BE49-F238E27FC236}">
                <a16:creationId xmlns:a16="http://schemas.microsoft.com/office/drawing/2014/main" id="{3094E9C2-4F45-46FD-BF33-152F23662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467" y="1409868"/>
            <a:ext cx="13396240" cy="89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1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22079C-4517-A15F-E916-D5AB531D5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35751CF-1C7A-623E-F921-1D24F8929498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62C883D6-D9A3-FD41-B446-2F1235955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18E1B0C-2A31-3EC5-36B7-C9F19A02818A}"/>
              </a:ext>
            </a:extLst>
          </p:cNvPr>
          <p:cNvSpPr txBox="1"/>
          <p:nvPr/>
        </p:nvSpPr>
        <p:spPr>
          <a:xfrm>
            <a:off x="26125" y="5848071"/>
            <a:ext cx="8804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Passionate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traveller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and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good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travelling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companion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in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every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single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event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our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beloved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network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A564A0-7AEF-5FAF-AF0A-591C4A973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153" y="1723472"/>
            <a:ext cx="14207332" cy="946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4D8C06-D794-2AEA-1C9F-A57218F79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BC143BF-C301-7DD5-566C-C8DAF2BF132B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A79A9AA8-5532-4CC8-A2B4-310417895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38230E8-A6B7-B339-11A7-6A9882DBA702}"/>
              </a:ext>
            </a:extLst>
          </p:cNvPr>
          <p:cNvSpPr txBox="1"/>
          <p:nvPr/>
        </p:nvSpPr>
        <p:spPr>
          <a:xfrm>
            <a:off x="26125" y="5848071"/>
            <a:ext cx="8804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Passionate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traveller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and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good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travelling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companion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in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every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single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event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our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beloved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network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.</a:t>
            </a:r>
          </a:p>
        </p:txBody>
      </p:sp>
      <p:pic>
        <p:nvPicPr>
          <p:cNvPr id="6" name="Imagen 5" descr="Un grupo de personas de pie en la calle&#10;&#10;El contenido generado por IA puede ser incorrecto.">
            <a:extLst>
              <a:ext uri="{FF2B5EF4-FFF2-40B4-BE49-F238E27FC236}">
                <a16:creationId xmlns:a16="http://schemas.microsoft.com/office/drawing/2014/main" id="{ECCCDE03-4517-4E33-84EC-28468A525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467" y="1307667"/>
            <a:ext cx="13396241" cy="93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A6A4B2-62E1-F588-7E96-59BEC2674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F8CF65-2319-AEE5-A54C-573B75E96601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D87C65B3-0EF2-9CA4-BFD5-1738E97DD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2B34289-1375-DBAA-C988-610080A7F953}"/>
              </a:ext>
            </a:extLst>
          </p:cNvPr>
          <p:cNvSpPr txBox="1"/>
          <p:nvPr/>
        </p:nvSpPr>
        <p:spPr>
          <a:xfrm>
            <a:off x="26125" y="5848071"/>
            <a:ext cx="8804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Passionate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traveller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and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good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travelling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companion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in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every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single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event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our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beloved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network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674424-27AE-FD28-7C6C-3BBBE9316A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470"/>
          <a:stretch>
            <a:fillRect/>
          </a:stretch>
        </p:blipFill>
        <p:spPr>
          <a:xfrm>
            <a:off x="11712232" y="1218694"/>
            <a:ext cx="9592787" cy="952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2AF4F3-99B1-4933-EC41-5867B9D64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A04F1F0-3CAF-FEFE-2859-E43C12669465}"/>
              </a:ext>
            </a:extLst>
          </p:cNvPr>
          <p:cNvSpPr txBox="1"/>
          <p:nvPr/>
        </p:nvSpPr>
        <p:spPr>
          <a:xfrm>
            <a:off x="12648622" y="1423512"/>
            <a:ext cx="8804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70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70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70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D6A13D8B-5B1D-17D0-78F4-094BF7F88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3116" y="10116275"/>
            <a:ext cx="3046831" cy="3046831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5B6C741-2C2C-B34A-414D-F35C00D7677C}"/>
              </a:ext>
            </a:extLst>
          </p:cNvPr>
          <p:cNvSpPr txBox="1"/>
          <p:nvPr/>
        </p:nvSpPr>
        <p:spPr>
          <a:xfrm>
            <a:off x="9930809" y="3530009"/>
            <a:ext cx="13379777" cy="5113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Kreglewski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,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awarded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GCU Golden Pin 2025 </a:t>
            </a:r>
            <a:b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for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his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generous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and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unwavering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dedication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to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the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network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and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his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valuable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engagement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and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leadership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, a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reflection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profound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vocation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for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service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and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excellence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that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deserves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recognition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8D95137-9577-38EA-4993-DB51C2490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8288" r="5742" b="14058"/>
          <a:stretch>
            <a:fillRect/>
          </a:stretch>
        </p:blipFill>
        <p:spPr bwMode="auto">
          <a:xfrm>
            <a:off x="0" y="0"/>
            <a:ext cx="8973879" cy="10632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939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D52FC3-2ABA-4008-534F-A9956B455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EDAE9E1-61CB-53C9-AF35-94C7BA3486A0}"/>
              </a:ext>
            </a:extLst>
          </p:cNvPr>
          <p:cNvSpPr/>
          <p:nvPr/>
        </p:nvSpPr>
        <p:spPr>
          <a:xfrm>
            <a:off x="-1" y="4040372"/>
            <a:ext cx="24382413" cy="9675628"/>
          </a:xfrm>
          <a:prstGeom prst="rect">
            <a:avLst/>
          </a:prstGeom>
          <a:solidFill>
            <a:srgbClr val="2832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5B69D856-2583-C62F-6BB0-5C1F50613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337" y="749436"/>
            <a:ext cx="8767735" cy="87677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157A79-B269-1BEC-2FC7-3CC35A7E5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055" y="9410846"/>
            <a:ext cx="59563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108E8E-B9D3-01C4-8256-F6899A012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02CA4CE-D046-BC12-0D48-48C16A0DF266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PRESIDENT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5D7A5D-5725-F80F-350D-0BB1255AD293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FD328887-B6D1-055D-6E41-2CD87586A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B5DB0C0-BFA8-5C48-54A1-8515E31C4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78" y="862019"/>
            <a:ext cx="6553305" cy="65533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2508925-2623-EEB1-8FD8-FA92FAEE8A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231" y="3195918"/>
            <a:ext cx="5536280" cy="188550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A76E00E-735E-4D39-BD0F-5E03A3382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795" y="2138047"/>
            <a:ext cx="4274828" cy="4274828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63A3ACA-404A-8441-013D-F4465EFE6EF6}"/>
              </a:ext>
            </a:extLst>
          </p:cNvPr>
          <p:cNvSpPr txBox="1"/>
          <p:nvPr/>
        </p:nvSpPr>
        <p:spPr>
          <a:xfrm>
            <a:off x="2697024" y="6643845"/>
            <a:ext cx="5249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International </a:t>
            </a:r>
            <a:r>
              <a:rPr lang="es-ES" sz="44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Affairs</a:t>
            </a:r>
            <a:endParaRPr lang="es-ES" sz="4400" dirty="0">
              <a:solidFill>
                <a:srgbClr val="283278"/>
              </a:solidFill>
              <a:latin typeface="Pathway Gothic One" panose="02000506050000020004" pitchFamily="2" charset="77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4E7D22A-EBDE-B1FD-C771-8B1C6D4E797B}"/>
              </a:ext>
            </a:extLst>
          </p:cNvPr>
          <p:cNvSpPr txBox="1"/>
          <p:nvPr/>
        </p:nvSpPr>
        <p:spPr>
          <a:xfrm>
            <a:off x="9331736" y="6643845"/>
            <a:ext cx="5249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Vice </a:t>
            </a:r>
            <a:r>
              <a:rPr lang="es-ES" sz="44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presidency</a:t>
            </a:r>
            <a:endParaRPr lang="es-ES" sz="4400" dirty="0">
              <a:solidFill>
                <a:srgbClr val="283278"/>
              </a:solidFill>
              <a:latin typeface="Pathway Gothic One" panose="02000506050000020004" pitchFamily="2" charset="77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DF13032-58DD-82C7-A78D-560B1A35221C}"/>
              </a:ext>
            </a:extLst>
          </p:cNvPr>
          <p:cNvSpPr txBox="1"/>
          <p:nvPr/>
        </p:nvSpPr>
        <p:spPr>
          <a:xfrm>
            <a:off x="15953574" y="6643845"/>
            <a:ext cx="5249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National</a:t>
            </a:r>
            <a:r>
              <a:rPr lang="es-ES" sz="44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and International </a:t>
            </a:r>
            <a:r>
              <a:rPr lang="es-ES" sz="44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Cooperation</a:t>
            </a:r>
            <a:endParaRPr lang="es-ES" sz="4400" dirty="0">
              <a:solidFill>
                <a:srgbClr val="283278"/>
              </a:solidFill>
              <a:latin typeface="Pathway Gothic One" panose="02000506050000020004" pitchFamily="2" charset="77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9EAAEC2D-678A-A886-6F3C-AE577686B000}"/>
              </a:ext>
            </a:extLst>
          </p:cNvPr>
          <p:cNvGrpSpPr/>
          <p:nvPr/>
        </p:nvGrpSpPr>
        <p:grpSpPr>
          <a:xfrm>
            <a:off x="6617093" y="8929446"/>
            <a:ext cx="11148225" cy="1885505"/>
            <a:chOff x="5851907" y="10214493"/>
            <a:chExt cx="5184576" cy="876870"/>
          </a:xfrm>
        </p:grpSpPr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F05468B2-A0C8-1CE7-E528-56A1BF328DC2}"/>
                </a:ext>
              </a:extLst>
            </p:cNvPr>
            <p:cNvSpPr txBox="1"/>
            <p:nvPr/>
          </p:nvSpPr>
          <p:spPr>
            <a:xfrm>
              <a:off x="5851907" y="10214493"/>
              <a:ext cx="5184576" cy="8768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s-ES"/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23D8E0BE-1AD4-2398-E453-FDEF0BB67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81896" y="10376703"/>
              <a:ext cx="3943350" cy="552450"/>
            </a:xfrm>
            <a:prstGeom prst="rect">
              <a:avLst/>
            </a:prstGeom>
          </p:spPr>
        </p:pic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FB55477-63B9-62D9-5832-601370B4F4B0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OBSERVERS OF THE XXXI GENERAL ASSEMBLY</a:t>
            </a:r>
          </a:p>
        </p:txBody>
      </p:sp>
    </p:spTree>
    <p:extLst>
      <p:ext uri="{BB962C8B-B14F-4D97-AF65-F5344CB8AC3E}">
        <p14:creationId xmlns:p14="http://schemas.microsoft.com/office/powerpoint/2010/main" val="72234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F4E5BB-2134-A719-DDDB-957FAFF46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2DB177C-C52E-A1C5-9966-561C8C15732A}"/>
              </a:ext>
            </a:extLst>
          </p:cNvPr>
          <p:cNvSpPr txBox="1"/>
          <p:nvPr/>
        </p:nvSpPr>
        <p:spPr>
          <a:xfrm>
            <a:off x="8995134" y="11683445"/>
            <a:ext cx="147035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800" dirty="0">
                <a:solidFill>
                  <a:schemeClr val="bg1"/>
                </a:solidFill>
                <a:latin typeface="Pathway Gothic One" panose="02000506050000020004" pitchFamily="2" charset="77"/>
              </a:rPr>
              <a:t>REPORT OF THE PRESIDENT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1AD5A2-9503-9971-5E0F-AFA1CF5CBB3C}"/>
              </a:ext>
            </a:extLst>
          </p:cNvPr>
          <p:cNvSpPr txBox="1"/>
          <p:nvPr/>
        </p:nvSpPr>
        <p:spPr>
          <a:xfrm>
            <a:off x="3934000" y="11935657"/>
            <a:ext cx="1312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CGU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XXXI</a:t>
            </a:r>
          </a:p>
          <a:p>
            <a:pPr>
              <a:lnSpc>
                <a:spcPts val="3600"/>
              </a:lnSpc>
            </a:pPr>
            <a:r>
              <a:rPr lang="es-ES" sz="4200" dirty="0">
                <a:solidFill>
                  <a:schemeClr val="bg1"/>
                </a:solidFill>
                <a:latin typeface="Pathway Gothic One" panose="02000506050000020004" pitchFamily="2" charset="77"/>
              </a:rPr>
              <a:t>GA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ABA8F8B2-8C77-749E-8E7A-E48A045C1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" y="10686075"/>
            <a:ext cx="2960179" cy="296017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B4A915A-75E9-A3AF-F768-2659C75DA3FD}"/>
              </a:ext>
            </a:extLst>
          </p:cNvPr>
          <p:cNvSpPr txBox="1"/>
          <p:nvPr/>
        </p:nvSpPr>
        <p:spPr>
          <a:xfrm>
            <a:off x="683695" y="668114"/>
            <a:ext cx="11713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800" dirty="0">
                <a:solidFill>
                  <a:srgbClr val="283278"/>
                </a:solidFill>
                <a:latin typeface="Pathway Gothic One" panose="02000506050000020004" pitchFamily="2" charset="77"/>
              </a:rPr>
              <a:t>AGENDA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31FFD2-6FF8-5EF9-C71B-CAF978A79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8426" r="4062"/>
          <a:stretch>
            <a:fillRect/>
          </a:stretch>
        </p:blipFill>
        <p:spPr>
          <a:xfrm>
            <a:off x="13397939" y="3545277"/>
            <a:ext cx="6090846" cy="445040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AB7EE58-DE8D-9D74-5EB0-51E9CC3D1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6649" y="859498"/>
            <a:ext cx="6813744" cy="104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7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1473</TotalTime>
  <Words>1447</Words>
  <Application>Microsoft Macintosh PowerPoint</Application>
  <PresentationFormat>Personalizado</PresentationFormat>
  <Paragraphs>448</Paragraphs>
  <Slides>79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79</vt:i4>
      </vt:variant>
    </vt:vector>
  </HeadingPairs>
  <TitlesOfParts>
    <vt:vector size="85" baseType="lpstr">
      <vt:lpstr>Aptos</vt:lpstr>
      <vt:lpstr>Aptos Display</vt:lpstr>
      <vt:lpstr>Arial</vt:lpstr>
      <vt:lpstr>Cardo</vt:lpstr>
      <vt:lpstr>Pathway Gothic One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Ramonde Lago Adolfo Sixto</dc:creator>
  <cp:lastModifiedBy>Ramonde Lago Adolfo Sixto</cp:lastModifiedBy>
  <cp:revision>99</cp:revision>
  <dcterms:created xsi:type="dcterms:W3CDTF">2025-09-11T07:00:33Z</dcterms:created>
  <dcterms:modified xsi:type="dcterms:W3CDTF">2025-10-16T08:01:31Z</dcterms:modified>
</cp:coreProperties>
</file>