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89" r:id="rId14"/>
    <p:sldId id="287" r:id="rId15"/>
    <p:sldId id="268" r:id="rId16"/>
    <p:sldId id="286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290" r:id="rId34"/>
    <p:sldId id="30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C2DE"/>
    <a:srgbClr val="0087CC"/>
    <a:srgbClr val="0C1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9"/>
    <p:restoredTop sz="94680"/>
  </p:normalViewPr>
  <p:slideViewPr>
    <p:cSldViewPr snapToGrid="0">
      <p:cViewPr>
        <p:scale>
          <a:sx n="125" d="100"/>
          <a:sy n="125" d="100"/>
        </p:scale>
        <p:origin x="180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A221B-D32E-6B49-A2BB-C77AE9A09241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AD4F1-59DC-004D-BCC5-AF1822B4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5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87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98888-D026-4475-BA23-46F73BF04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FC3AC3-CAFE-5B29-DAC5-A87677283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9DD844-CC8A-7258-D5C3-C52F2D402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BEE1B-D297-5A1F-7A6B-AEBE7E7B7E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68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5F96C-1B90-9AF9-E7AA-6ED991037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60649D-E09B-B6C5-6E6F-73AFAD31C1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2421ED-FCA7-E5A6-7766-7CF70DA81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508A5-FC8D-E2EB-E2EF-00AEA1AAB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02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1DA48-FEE3-CE25-EDC5-921913CBD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D5A772-965A-B454-B914-B6F13EFB5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18BF6B-FBD7-A309-F140-F4171F22A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01C66-C35C-C43A-CA34-A460FBF3DC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05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F5F02-5B1E-C0D5-A428-7873ABFB3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7F5DB6-2247-8975-AE37-CD4D7AB5B4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B134F9-654B-4D66-2183-BC3A8AEE3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AD57A-F046-7E9D-1CD6-F1037E6ABF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86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74B93-F64F-6945-B72C-5118EEB4A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87F77A-C45A-450C-FB83-FE3B89711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562007-AE85-6A22-B85B-47E996A9B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A753B-4498-95F0-51A6-013C93F5B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59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B852A-056C-AA4C-EAD5-D93B23931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CA49D9-44B9-FF1C-35AD-1ED03A876C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E25680-D2D5-60E6-8DE7-6485CD316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6A347-6619-FBE8-1BC7-06296B503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80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5D389-9F98-C87F-1BC2-269FCF0F0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7F65E4-E2CB-124E-8699-5415DEC7FC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BFE1EC-95C0-097C-513E-DCBD9489E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C442D-B6C7-55CF-91E5-62E9CE4252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46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681E9-2724-4C5B-BC58-D5324DF7F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246E6C-6856-0B2F-8BDE-0B824965E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28BA8-F9DA-751C-1B69-50D734B4B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6F5C0-FECB-CDA1-19DB-C3B934D1D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45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767ED-2D75-4EA4-7F78-6B41ACC71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8E82F6-A414-5996-27C5-A744A04ED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1A5595-5666-DD68-0394-8DB763894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9FAEA-3BC4-F76B-8E52-7DBC9FB55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88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DF10F-A206-298A-4375-CC496599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F3CD22-0D4E-71E1-C8C5-49432CFE0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01215C-A0E2-AE8D-D05D-E3A1E4836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77926-6EE7-EEDB-2BB3-772E9964C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5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29F5-224B-69DE-0A95-FAAE97F75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132BC5-05B0-C7C0-788C-29CBEEB760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61605-C196-78F5-1B34-CAF736316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9B2EB-B774-559B-E566-10A590C623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43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127BC-479B-4139-AE4F-DA298FECC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BEC386-8419-E8A1-E88E-A503DA1CB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9579E7-A26E-3B03-CA84-58F6FB282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C52BF-B99B-91B8-C964-9FEA9FABB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63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963EE-64ED-1D43-FE34-70EF6DC44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35A05D-11D1-1890-C067-4C45AEE307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074247-A066-F7A9-A491-40862B0B6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F84D2-B562-E3F9-6486-6E7871D7C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43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0A908-F2D5-ED2D-0B96-FDB4F4A45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2BE01F-5EAC-EB5D-C444-394FA09E0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214252-5253-38E5-0667-02FD2F02C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C0A35-CC61-A410-501A-052E80046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18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56610-B5C2-7926-E83A-CC8E9EE50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255452-BD37-B1E4-F7E8-89931F14DF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572B50-38B8-9CF8-7038-7C563BA2C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FF0C3-ED3E-A168-ACDE-4DA67B6A1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6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382B2-06AF-31F1-A97A-181DF284A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EA9DAF-51C8-2020-BEC3-37F7F94E1D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068910-775D-1470-7EB9-1C750A159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B86FB-E943-DD35-FA01-050199D81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08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3962C-9111-21E8-964F-6E7BECBBB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0D14A9-3805-68BE-2228-5E9BBAD42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87D9B0-4154-C6D3-99C7-1004817C1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A6784-A379-5F16-7157-3CFF2BFF4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9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593B6-B724-44DA-0B56-EE3B60390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4302DE-40D4-314B-D99F-74F078C93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0EBA55-3AC5-D21F-A8AA-AB8C32B87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96C34-874B-A3D4-5330-60B93E7253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03218-035F-F6C0-3E4B-2CA56B18C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A078F1-742C-9C4A-6092-8132551CC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00C89D-E350-3CE2-22C0-FF7BBADBE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39B33-BDCA-4599-2939-2B19DF41E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9650E-2FC2-2808-9AB3-FD1F05A24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3E74CF-D00B-2B75-6313-54ABF2E261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DFA118-EB96-326E-B97D-4EDB8CA73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8CC03-2A38-0DD2-6F5D-5D4391057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98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05171-06B4-652B-BF14-C9DCF5B98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9EAB63-2017-6FE9-A001-EB96DDC07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E51682-B309-7BD0-4FF7-B8EA82E14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BAB1C-D165-B48E-E65D-ADE41AE76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EEB71-D90D-6BFD-B2EC-C593716CA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7F3940-8EB1-6C28-9B89-98121DA78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6F05E4-9A01-FA4A-C6C9-9B9CDDD99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AD7B2-3783-F255-63F3-F94061A85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88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15A55-1245-5ABA-800A-47AF7183A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79F78C-34B3-B95D-FCEF-756FA5B8E3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32BE28-9D0F-620C-386A-4E66F48D0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D6378-AEAE-5EB5-3A87-68285E3E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59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506F1-50D1-BE3F-34D1-FDFFA61BD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4CA4DF-8452-874C-EFBF-6CAD970E6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B4B827-77E2-1BFA-6856-BA297553C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9887F-FD78-724C-4338-611A022D7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AD4F1-59DC-004D-BCC5-AF1822B4F2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4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B45AE-CD2C-13DF-544B-7B78B3A3B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B8489-B7D3-7CE2-164E-AD3D3FDE7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99C42-F2AB-F8BB-FF7A-C6A6D7F25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87C3-D97B-754F-823C-57A7FF6B145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690E3-F34A-8203-FA1E-E9F0E3DB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97ACF-625B-D397-DB94-D31317A2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60DF-F8AF-014A-A215-B1086407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4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8C0C-9FBD-F7A3-7BFF-CC0C57BC0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4662A-FC17-D819-C9D1-E1C8566E3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5B878-D11D-63F8-7381-CCAF3C51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87C3-D97B-754F-823C-57A7FF6B145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0CDC0-E904-4C1E-27EA-69491F43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CFC29-E989-4F0F-84F9-A118F3E6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60DF-F8AF-014A-A215-B1086407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3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79013A-A6D3-E74B-779A-30B93BE0E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BEF11-8604-6D1C-A0F3-94198F169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F40DF-2071-B025-9219-1FDDB1E2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87C3-D97B-754F-823C-57A7FF6B145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CE64E-200C-B28F-708A-74216346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C3B72-8D8A-EEBC-E947-E9933058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60DF-F8AF-014A-A215-B1086407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951BD-F481-659A-B72E-6D9AB496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800B6-C160-DC24-4D7A-0BE5528E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C2FB8-F6C4-D6BD-A9ED-1A8190F96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87C3-D97B-754F-823C-57A7FF6B145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D7DB9-CA88-C09D-49FD-38F4FCA0C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45C2F-731F-D9FE-7B47-DBB9B384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60DF-F8AF-014A-A215-B1086407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1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9991D-42E1-04C8-64C6-CFA6434C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4FB50-6122-8CCC-7A9F-C2845D70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35AB7-9007-8538-B3D5-7411E096D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87C3-D97B-754F-823C-57A7FF6B145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B5D64-69CF-71FE-56B4-D7B0E5FE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FB8E5-8C4D-C217-6453-6B98B90E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60DF-F8AF-014A-A215-B1086407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5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8441D-37C6-4328-95AD-05353FFD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F85B9-0FC0-8CA2-E176-E62045055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04A7C-DF4B-2DF2-9A3A-42EE9891B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C55FC-57AB-57AA-94DD-8EEFC4B3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87C3-D97B-754F-823C-57A7FF6B145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3973A-5830-1C22-40D1-4059DCCA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F07BA-93FE-6D2A-1332-6D461F10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60DF-F8AF-014A-A215-B1086407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8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6000-7E24-B177-C501-C8A3A88A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A9923-7593-C786-98A5-0BCEEEC9D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AFFF0-7096-9697-D9F1-92BC52D6E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02CD8-96A7-CDAB-5859-436EE6CB5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CBA424-17E4-A7BE-3B8E-2DDBFAF62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1C8849-C27C-0FC4-19B5-BB54A5A7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87C3-D97B-754F-823C-57A7FF6B145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E34682-2F50-3624-DCA0-BC97C0AF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C8EED-6EC6-2B13-1166-E30B5A49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60DF-F8AF-014A-A215-B1086407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9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4A6A-75BD-D4A0-D7D7-A31EC6AE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838BBF-6188-11B3-E76E-75964BF7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87C3-D97B-754F-823C-57A7FF6B145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6B95B-2D3B-A19B-4556-9065F9AF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1C9D-1205-F651-FA27-34C4C76F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60DF-F8AF-014A-A215-B1086407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7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3B05D-4F87-6149-FA9C-A6B37F9C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87C3-D97B-754F-823C-57A7FF6B145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F17B9-587F-C018-0164-D83484B6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EA637-61EF-DE77-6210-08289B81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60DF-F8AF-014A-A215-B1086407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ED90-F3A9-498D-83E4-8A30E35CE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CF8EC-853B-83B2-878E-CCEA7850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53E65-A595-1410-27FB-E8504BBA4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16820-9CE9-7643-86B9-0D17A133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87C3-D97B-754F-823C-57A7FF6B145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BF9A2-BD4F-0634-33B3-D41B5CCCC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FDCEF-1C54-5554-41AB-21263E2D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60DF-F8AF-014A-A215-B1086407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5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3C9E-18F5-C52D-A8C6-8AB079FA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D9EA26-3BBB-1D4E-423D-444A711C81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1F933-E282-3396-4AE0-5636FD2F0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9EFB4-2427-DCB1-9FFE-93F888E3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87C3-D97B-754F-823C-57A7FF6B145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20963-E33E-059D-8DB0-A8997568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E8EA9-EA17-9069-2706-0399A7D4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60DF-F8AF-014A-A215-B1086407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0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23100E-7A07-41D9-8985-4FA8F5A8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12A3F-353C-C810-3F4E-1A4BBD581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BA3D1-20A4-D731-2FA0-4EA22B803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FC87C3-D97B-754F-823C-57A7FF6B145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119AA-579A-8C3C-D79D-C9C80F9E5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F22D2-36FF-3F1F-2E3B-9FB68D974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0960DF-F8AF-014A-A215-B1086407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8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76DDBFE-F9EF-349D-A329-BDC5453F5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8" y="2499360"/>
            <a:ext cx="5827851" cy="2087222"/>
          </a:xfrm>
          <a:prstGeom prst="rect">
            <a:avLst/>
          </a:prstGeom>
        </p:spPr>
      </p:pic>
      <p:pic>
        <p:nvPicPr>
          <p:cNvPr id="11" name="Picture 10" descr="A close-up of a logo&#10;&#10;AI-generated content may be incorrect.">
            <a:extLst>
              <a:ext uri="{FF2B5EF4-FFF2-40B4-BE49-F238E27FC236}">
                <a16:creationId xmlns:a16="http://schemas.microsoft.com/office/drawing/2014/main" id="{8EEBA182-EC77-AC6E-F6EA-CDCBE450E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391" y="2917698"/>
            <a:ext cx="4058529" cy="131902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DB7B66-888F-6F8B-71D0-3643DBB17E10}"/>
              </a:ext>
            </a:extLst>
          </p:cNvPr>
          <p:cNvCxnSpPr/>
          <p:nvPr/>
        </p:nvCxnSpPr>
        <p:spPr>
          <a:xfrm>
            <a:off x="6624320" y="2917698"/>
            <a:ext cx="0" cy="13190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41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C54CD-DB55-FB59-C3F3-B80C1E854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FA96090-09C1-AD64-AADB-A586C3007E32}"/>
              </a:ext>
            </a:extLst>
          </p:cNvPr>
          <p:cNvSpPr txBox="1">
            <a:spLocks/>
          </p:cNvSpPr>
          <p:nvPr/>
        </p:nvSpPr>
        <p:spPr>
          <a:xfrm>
            <a:off x="675640" y="2500908"/>
            <a:ext cx="8742680" cy="3124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500" b="1" dirty="0">
                <a:solidFill>
                  <a:schemeClr val="bg1"/>
                </a:solidFill>
              </a:rPr>
              <a:t>Inaugural Award for </a:t>
            </a:r>
            <a:br>
              <a:rPr lang="en-US" sz="18500" b="1" dirty="0">
                <a:solidFill>
                  <a:schemeClr val="bg1"/>
                </a:solidFill>
              </a:rPr>
            </a:br>
            <a:r>
              <a:rPr lang="en-US" sz="18500" b="1" dirty="0">
                <a:solidFill>
                  <a:schemeClr val="bg1"/>
                </a:solidFill>
              </a:rPr>
              <a:t>Outstanding Contribution to Equality, Diversity and Inclusion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0000" b="1" dirty="0">
                <a:solidFill>
                  <a:srgbClr val="54C2D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Times Higher Education Impact Award 2020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433246-CD56-33E9-6BD0-18F1335E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2805E0-C2F5-E894-3F01-754F7AAD5BA7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455DAB8-2FEB-74E3-88A2-C7CA9885E8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936" r="16967"/>
          <a:stretch>
            <a:fillRect/>
          </a:stretch>
        </p:blipFill>
        <p:spPr>
          <a:xfrm>
            <a:off x="9418320" y="2860040"/>
            <a:ext cx="1761362" cy="174442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9150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849A1-9287-42CB-38CD-2B4D060B2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FB84A0A-3556-87D3-A562-307497042EE9}"/>
              </a:ext>
            </a:extLst>
          </p:cNvPr>
          <p:cNvSpPr txBox="1">
            <a:spLocks/>
          </p:cNvSpPr>
          <p:nvPr/>
        </p:nvSpPr>
        <p:spPr>
          <a:xfrm>
            <a:off x="675640" y="2360270"/>
            <a:ext cx="8742680" cy="3124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8000" b="1" dirty="0">
                <a:solidFill>
                  <a:schemeClr val="bg1"/>
                </a:solidFill>
              </a:rPr>
              <a:t>First in the UK for Gender Equality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54C2D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Times Higher Education Impact Rankings 2019 &amp; 2020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08D6B6-16DF-9FB7-29A5-1B36D7705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A9E857-1999-DBA8-BFA9-04853FDFD523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8717121-631B-9926-3491-7E83935AA6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936" r="16967"/>
          <a:stretch>
            <a:fillRect/>
          </a:stretch>
        </p:blipFill>
        <p:spPr>
          <a:xfrm>
            <a:off x="9418320" y="2860040"/>
            <a:ext cx="1761362" cy="174442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5263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8EC35-8B5A-BB15-216F-BE86DE471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3BA0EB7-C945-D733-88E5-406C4DC1EDE1}"/>
              </a:ext>
            </a:extLst>
          </p:cNvPr>
          <p:cNvSpPr txBox="1">
            <a:spLocks/>
          </p:cNvSpPr>
          <p:nvPr/>
        </p:nvSpPr>
        <p:spPr>
          <a:xfrm>
            <a:off x="675640" y="2409468"/>
            <a:ext cx="8742680" cy="3124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9400" b="1" dirty="0">
                <a:solidFill>
                  <a:schemeClr val="bg1"/>
                </a:solidFill>
              </a:rPr>
              <a:t>First in the UK for </a:t>
            </a:r>
            <a:br>
              <a:rPr lang="en-US" sz="9400" b="1" dirty="0">
                <a:solidFill>
                  <a:schemeClr val="bg1"/>
                </a:solidFill>
              </a:rPr>
            </a:br>
            <a:r>
              <a:rPr lang="en-US" sz="9400" b="1" dirty="0">
                <a:solidFill>
                  <a:schemeClr val="bg1"/>
                </a:solidFill>
              </a:rPr>
              <a:t>Quality Education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54C2D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Times Higher Education Impact Rankings 2019 - 2024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BF54D8-0B36-7864-4AF1-257089D3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936" r="16967"/>
          <a:stretch>
            <a:fillRect/>
          </a:stretch>
        </p:blipFill>
        <p:spPr>
          <a:xfrm>
            <a:off x="9418320" y="2860040"/>
            <a:ext cx="1761362" cy="174442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EDCFD3-BA75-C03D-E0C9-BD30BDBDD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C46975-C523-85BC-7D3E-929D6B2FED0E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58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CC0FB-3432-499F-9E98-B878D4BEC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C47532-212A-56B7-DFD5-1376DC25EE9E}"/>
              </a:ext>
            </a:extLst>
          </p:cNvPr>
          <p:cNvSpPr txBox="1">
            <a:spLocks/>
          </p:cNvSpPr>
          <p:nvPr/>
        </p:nvSpPr>
        <p:spPr>
          <a:xfrm>
            <a:off x="675640" y="2426862"/>
            <a:ext cx="8742680" cy="3124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800" b="1" dirty="0">
                <a:solidFill>
                  <a:schemeClr val="bg1"/>
                </a:solidFill>
              </a:rPr>
              <a:t>33</a:t>
            </a:r>
            <a:r>
              <a:rPr lang="en-US" sz="16800" b="1" baseline="30000" dirty="0">
                <a:solidFill>
                  <a:schemeClr val="bg1"/>
                </a:solidFill>
              </a:rPr>
              <a:t>rd</a:t>
            </a:r>
            <a:r>
              <a:rPr lang="en-US" sz="16800" b="1" dirty="0">
                <a:solidFill>
                  <a:schemeClr val="bg1"/>
                </a:solidFill>
              </a:rPr>
              <a:t> Globally for Sustainability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300" b="1" dirty="0">
                <a:solidFill>
                  <a:srgbClr val="54C2D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Times Higher Education Impact Rankings 2019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4BFA20-6B80-731B-725B-1EAC5696B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6D9C35-2393-271E-AB02-770431B1CA3F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C59219A-F480-96F8-5E7D-DCAFEAD930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936" r="16967"/>
          <a:stretch>
            <a:fillRect/>
          </a:stretch>
        </p:blipFill>
        <p:spPr>
          <a:xfrm>
            <a:off x="9418320" y="2860040"/>
            <a:ext cx="1761362" cy="174442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761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CB7FE-F24D-A82F-D907-3A5DE12B0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AB081D6-3049-CE06-6B0E-FA65C96D089D}"/>
              </a:ext>
            </a:extLst>
          </p:cNvPr>
          <p:cNvSpPr txBox="1">
            <a:spLocks/>
          </p:cNvSpPr>
          <p:nvPr/>
        </p:nvSpPr>
        <p:spPr>
          <a:xfrm>
            <a:off x="675640" y="2670839"/>
            <a:ext cx="8742680" cy="3124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800" b="1" dirty="0">
                <a:solidFill>
                  <a:schemeClr val="bg1"/>
                </a:solidFill>
              </a:rPr>
              <a:t>Sustainability Institution of </a:t>
            </a:r>
            <a:br>
              <a:rPr lang="en-US" sz="20800" b="1" dirty="0">
                <a:solidFill>
                  <a:schemeClr val="bg1"/>
                </a:solidFill>
              </a:rPr>
            </a:br>
            <a:r>
              <a:rPr lang="en-US" sz="20800" b="1" dirty="0">
                <a:solidFill>
                  <a:schemeClr val="bg1"/>
                </a:solidFill>
              </a:rPr>
              <a:t>the Year UK &amp; Ireland 2019</a:t>
            </a:r>
            <a:br>
              <a:rPr lang="en-US" sz="4400" b="1" dirty="0">
                <a:solidFill>
                  <a:schemeClr val="bg1"/>
                </a:solidFill>
              </a:rPr>
            </a:br>
            <a:br>
              <a:rPr lang="en-US" dirty="0"/>
            </a:br>
            <a:r>
              <a:rPr lang="en-US" sz="10000" b="1" dirty="0">
                <a:solidFill>
                  <a:srgbClr val="54C2D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The Green Gown Awards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2AD0B5-9B7A-3DBE-2FCF-E83C59FBDD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1" b="481"/>
          <a:stretch/>
        </p:blipFill>
        <p:spPr>
          <a:xfrm>
            <a:off x="9406319" y="3037233"/>
            <a:ext cx="1761362" cy="174442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397662-7DC8-C449-1E8F-5AD9B677F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4D68E3-D8FB-1D88-8B54-EB3025483C51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36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B01B0-5AC2-8625-3737-72CBF3C18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1CE2B16-306D-9E57-32A3-8D0AA1BCC733}"/>
              </a:ext>
            </a:extLst>
          </p:cNvPr>
          <p:cNvSpPr txBox="1">
            <a:spLocks/>
          </p:cNvSpPr>
          <p:nvPr/>
        </p:nvSpPr>
        <p:spPr>
          <a:xfrm>
            <a:off x="675640" y="2612668"/>
            <a:ext cx="8742680" cy="3124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500" b="1" dirty="0">
                <a:solidFill>
                  <a:schemeClr val="bg1"/>
                </a:solidFill>
              </a:rPr>
              <a:t>Globally Commended </a:t>
            </a:r>
            <a:br>
              <a:rPr lang="en-US" sz="18500" b="1" dirty="0">
                <a:solidFill>
                  <a:schemeClr val="bg1"/>
                </a:solidFill>
              </a:rPr>
            </a:br>
            <a:r>
              <a:rPr lang="en-US" sz="18500" b="1" dirty="0">
                <a:solidFill>
                  <a:schemeClr val="bg1"/>
                </a:solidFill>
              </a:rPr>
              <a:t>by the UN 2020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700" b="1" dirty="0">
                <a:solidFill>
                  <a:srgbClr val="54C2DE"/>
                </a:solidFill>
              </a:rPr>
              <a:t>At the Green Gown Awards</a:t>
            </a:r>
            <a:endParaRPr lang="en-US" sz="7700" b="1" dirty="0">
              <a:solidFill>
                <a:srgbClr val="54C2D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67BA09-7AE2-8068-1207-D5D44812DD2D}"/>
              </a:ext>
            </a:extLst>
          </p:cNvPr>
          <p:cNvGrpSpPr/>
          <p:nvPr/>
        </p:nvGrpSpPr>
        <p:grpSpPr>
          <a:xfrm>
            <a:off x="9299014" y="2945626"/>
            <a:ext cx="1999973" cy="1999973"/>
            <a:chOff x="9299014" y="3504426"/>
            <a:chExt cx="1999973" cy="199997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87D768A-8E14-5AC9-E1AD-256AA9744062}"/>
                </a:ext>
              </a:extLst>
            </p:cNvPr>
            <p:cNvSpPr/>
            <p:nvPr/>
          </p:nvSpPr>
          <p:spPr>
            <a:xfrm>
              <a:off x="9299014" y="3504426"/>
              <a:ext cx="1999973" cy="19999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D54795-FF72-0190-6E2B-91EF0A815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2036" t="-12754" r="62824" b="-12754"/>
            <a:stretch>
              <a:fillRect/>
            </a:stretch>
          </p:blipFill>
          <p:spPr>
            <a:xfrm>
              <a:off x="9408160" y="3693160"/>
              <a:ext cx="1761362" cy="1744426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A056A8-EAF3-47F3-08FB-8897B4C92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C8F234-A0FE-F833-D803-7037AA00B5C4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10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AED6E-5836-9076-6AF3-EE8AEB49A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603A99-292B-C13B-F8A8-37CAC9B64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A46EA8-E654-A68B-D668-1575B2B0F030}"/>
              </a:ext>
            </a:extLst>
          </p:cNvPr>
          <p:cNvSpPr txBox="1">
            <a:spLocks/>
          </p:cNvSpPr>
          <p:nvPr/>
        </p:nvSpPr>
        <p:spPr>
          <a:xfrm>
            <a:off x="675640" y="2653308"/>
            <a:ext cx="8742680" cy="32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400" b="1" dirty="0">
                <a:solidFill>
                  <a:schemeClr val="bg1"/>
                </a:solidFill>
              </a:rPr>
              <a:t>First Class </a:t>
            </a:r>
            <a:r>
              <a:rPr lang="en-US" sz="22400" b="1" dirty="0" err="1">
                <a:solidFill>
                  <a:schemeClr val="bg1"/>
                </a:solidFill>
              </a:rPr>
              <a:t>Honours</a:t>
            </a:r>
            <a:r>
              <a:rPr lang="en-US" sz="22400" b="1" dirty="0">
                <a:solidFill>
                  <a:schemeClr val="bg1"/>
                </a:solidFill>
              </a:rPr>
              <a:t> from People and Planet 2009 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5600" b="1" dirty="0">
                <a:solidFill>
                  <a:srgbClr val="54C2DE"/>
                </a:solidFill>
              </a:rPr>
            </a:br>
            <a:r>
              <a:rPr lang="en-US" sz="10000" b="1" dirty="0">
                <a:solidFill>
                  <a:srgbClr val="54C2DE"/>
                </a:solidFill>
              </a:rPr>
              <a:t>People and Planet University League</a:t>
            </a:r>
            <a:endParaRPr lang="en-US" sz="10000" b="1" dirty="0">
              <a:solidFill>
                <a:srgbClr val="54C2D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C97C44-99D1-C2C3-7CC0-CBCD2C0E45CB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B4E448B1-F66A-FFBE-D500-99AC51109458}"/>
              </a:ext>
            </a:extLst>
          </p:cNvPr>
          <p:cNvGrpSpPr/>
          <p:nvPr/>
        </p:nvGrpSpPr>
        <p:grpSpPr>
          <a:xfrm>
            <a:off x="9299014" y="3037066"/>
            <a:ext cx="1999973" cy="1999973"/>
            <a:chOff x="9299014" y="2986266"/>
            <a:chExt cx="1999973" cy="19999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8ADBA-D6FD-F5A9-3A5F-71657BFE8B65}"/>
                </a:ext>
              </a:extLst>
            </p:cNvPr>
            <p:cNvSpPr/>
            <p:nvPr/>
          </p:nvSpPr>
          <p:spPr>
            <a:xfrm>
              <a:off x="9299014" y="2986266"/>
              <a:ext cx="1999973" cy="19999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0B6DDA-4140-5972-CFB4-BF2F57507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81" b="481"/>
            <a:stretch/>
          </p:blipFill>
          <p:spPr>
            <a:xfrm>
              <a:off x="9418320" y="3114040"/>
              <a:ext cx="1761362" cy="1744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003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58172-A97A-7BF8-BAC6-77E4BDD0D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DF4091-ED86-F837-8EFA-AC1B91236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4CC94E9-6523-293C-C829-5ECDEDF8A71E}"/>
              </a:ext>
            </a:extLst>
          </p:cNvPr>
          <p:cNvSpPr txBox="1">
            <a:spLocks/>
          </p:cNvSpPr>
          <p:nvPr/>
        </p:nvSpPr>
        <p:spPr>
          <a:xfrm>
            <a:off x="675640" y="2653308"/>
            <a:ext cx="8742680" cy="32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400" b="1" dirty="0">
                <a:solidFill>
                  <a:schemeClr val="bg1"/>
                </a:solidFill>
              </a:rPr>
              <a:t>First Class </a:t>
            </a:r>
            <a:r>
              <a:rPr lang="en-US" sz="22400" b="1" dirty="0" err="1">
                <a:solidFill>
                  <a:schemeClr val="bg1"/>
                </a:solidFill>
              </a:rPr>
              <a:t>Honours</a:t>
            </a:r>
            <a:r>
              <a:rPr lang="en-US" sz="22400" b="1" dirty="0">
                <a:solidFill>
                  <a:schemeClr val="bg1"/>
                </a:solidFill>
              </a:rPr>
              <a:t> from People and Planet 2010 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5600" b="1" dirty="0">
                <a:solidFill>
                  <a:srgbClr val="54C2DE"/>
                </a:solidFill>
              </a:rPr>
            </a:br>
            <a:r>
              <a:rPr lang="en-US" sz="10000" b="1" dirty="0">
                <a:solidFill>
                  <a:srgbClr val="54C2DE"/>
                </a:solidFill>
              </a:rPr>
              <a:t>People and Planet University League</a:t>
            </a:r>
            <a:endParaRPr lang="en-US" sz="10000" b="1" dirty="0">
              <a:solidFill>
                <a:srgbClr val="54C2D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E7F842-315A-7823-4E87-763A22837147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FD54C06-0063-B472-8659-CE3FDC0D5F9E}"/>
              </a:ext>
            </a:extLst>
          </p:cNvPr>
          <p:cNvGrpSpPr/>
          <p:nvPr/>
        </p:nvGrpSpPr>
        <p:grpSpPr>
          <a:xfrm>
            <a:off x="9299014" y="3037066"/>
            <a:ext cx="1999973" cy="1999973"/>
            <a:chOff x="9299014" y="2986266"/>
            <a:chExt cx="1999973" cy="19999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F8FF9C-350B-9AA8-0F1C-298C9C3BBA0C}"/>
                </a:ext>
              </a:extLst>
            </p:cNvPr>
            <p:cNvSpPr/>
            <p:nvPr/>
          </p:nvSpPr>
          <p:spPr>
            <a:xfrm>
              <a:off x="9299014" y="2986266"/>
              <a:ext cx="1999973" cy="19999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741988-E0BA-FEEC-EEBB-82836B62D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81" b="481"/>
            <a:stretch/>
          </p:blipFill>
          <p:spPr>
            <a:xfrm>
              <a:off x="9418320" y="3114040"/>
              <a:ext cx="1761362" cy="1744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829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AE282-5044-29C4-1833-D7452151F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9928D0-7380-943B-20E0-1535E1DFF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F7AA990-1364-97BC-F5EA-D6B0C270AA28}"/>
              </a:ext>
            </a:extLst>
          </p:cNvPr>
          <p:cNvSpPr txBox="1">
            <a:spLocks/>
          </p:cNvSpPr>
          <p:nvPr/>
        </p:nvSpPr>
        <p:spPr>
          <a:xfrm>
            <a:off x="675640" y="2653308"/>
            <a:ext cx="8742680" cy="32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400" b="1" dirty="0">
                <a:solidFill>
                  <a:schemeClr val="bg1"/>
                </a:solidFill>
              </a:rPr>
              <a:t>First Class </a:t>
            </a:r>
            <a:r>
              <a:rPr lang="en-US" sz="22400" b="1" dirty="0" err="1">
                <a:solidFill>
                  <a:schemeClr val="bg1"/>
                </a:solidFill>
              </a:rPr>
              <a:t>Honours</a:t>
            </a:r>
            <a:r>
              <a:rPr lang="en-US" sz="22400" b="1" dirty="0">
                <a:solidFill>
                  <a:schemeClr val="bg1"/>
                </a:solidFill>
              </a:rPr>
              <a:t> from People and Planet 2011 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5600" b="1" dirty="0">
                <a:solidFill>
                  <a:srgbClr val="54C2DE"/>
                </a:solidFill>
              </a:rPr>
            </a:br>
            <a:r>
              <a:rPr lang="en-US" sz="10000" b="1" dirty="0">
                <a:solidFill>
                  <a:srgbClr val="54C2DE"/>
                </a:solidFill>
              </a:rPr>
              <a:t>People and Planet University League</a:t>
            </a:r>
            <a:endParaRPr lang="en-US" sz="10000" b="1" dirty="0">
              <a:solidFill>
                <a:srgbClr val="54C2D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05B83A-782D-5100-355B-F41E31FFD2E0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525CA11-D92B-9577-DE94-E919EBC07E22}"/>
              </a:ext>
            </a:extLst>
          </p:cNvPr>
          <p:cNvGrpSpPr/>
          <p:nvPr/>
        </p:nvGrpSpPr>
        <p:grpSpPr>
          <a:xfrm>
            <a:off x="9299014" y="3037066"/>
            <a:ext cx="1999973" cy="1999973"/>
            <a:chOff x="9299014" y="2986266"/>
            <a:chExt cx="1999973" cy="19999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719EEFB-6EE8-5468-43F4-1C2C357D94C1}"/>
                </a:ext>
              </a:extLst>
            </p:cNvPr>
            <p:cNvSpPr/>
            <p:nvPr/>
          </p:nvSpPr>
          <p:spPr>
            <a:xfrm>
              <a:off x="9299014" y="2986266"/>
              <a:ext cx="1999973" cy="19999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BBE4CC-0B19-8982-EE8B-E67E9F11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81" b="481"/>
            <a:stretch/>
          </p:blipFill>
          <p:spPr>
            <a:xfrm>
              <a:off x="9418320" y="3114040"/>
              <a:ext cx="1761362" cy="1744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875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4721F-6B10-190F-4F30-4EC8CE435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C71670-2CD4-8E28-39E8-0AC45B659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3C7C122-A195-B84F-E454-3A8AAA8FCD97}"/>
              </a:ext>
            </a:extLst>
          </p:cNvPr>
          <p:cNvSpPr txBox="1">
            <a:spLocks/>
          </p:cNvSpPr>
          <p:nvPr/>
        </p:nvSpPr>
        <p:spPr>
          <a:xfrm>
            <a:off x="675640" y="2653308"/>
            <a:ext cx="8742680" cy="32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400" b="1" dirty="0">
                <a:solidFill>
                  <a:schemeClr val="bg1"/>
                </a:solidFill>
              </a:rPr>
              <a:t>First Class </a:t>
            </a:r>
            <a:r>
              <a:rPr lang="en-US" sz="22400" b="1" dirty="0" err="1">
                <a:solidFill>
                  <a:schemeClr val="bg1"/>
                </a:solidFill>
              </a:rPr>
              <a:t>Honours</a:t>
            </a:r>
            <a:r>
              <a:rPr lang="en-US" sz="22400" b="1" dirty="0">
                <a:solidFill>
                  <a:schemeClr val="bg1"/>
                </a:solidFill>
              </a:rPr>
              <a:t> from People and Planet 2012 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5600" b="1" dirty="0">
                <a:solidFill>
                  <a:srgbClr val="54C2DE"/>
                </a:solidFill>
              </a:rPr>
            </a:br>
            <a:r>
              <a:rPr lang="en-US" sz="10000" b="1" dirty="0">
                <a:solidFill>
                  <a:srgbClr val="54C2DE"/>
                </a:solidFill>
              </a:rPr>
              <a:t>People and Planet University League</a:t>
            </a:r>
            <a:endParaRPr lang="en-US" sz="10000" b="1" dirty="0">
              <a:solidFill>
                <a:srgbClr val="54C2D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73AE47-57C3-AE70-8363-7336BAD06383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3CED34C-4535-E0D7-F4BB-D1652626ED1E}"/>
              </a:ext>
            </a:extLst>
          </p:cNvPr>
          <p:cNvGrpSpPr/>
          <p:nvPr/>
        </p:nvGrpSpPr>
        <p:grpSpPr>
          <a:xfrm>
            <a:off x="9299014" y="3037066"/>
            <a:ext cx="1999973" cy="1999973"/>
            <a:chOff x="9299014" y="2986266"/>
            <a:chExt cx="1999973" cy="19999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C25B946-B3B1-1E5D-3688-52761C276E7B}"/>
                </a:ext>
              </a:extLst>
            </p:cNvPr>
            <p:cNvSpPr/>
            <p:nvPr/>
          </p:nvSpPr>
          <p:spPr>
            <a:xfrm>
              <a:off x="9299014" y="2986266"/>
              <a:ext cx="1999973" cy="19999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01B6293-64BA-D69E-4489-140C7CAA2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81" b="481"/>
            <a:stretch/>
          </p:blipFill>
          <p:spPr>
            <a:xfrm>
              <a:off x="9418320" y="3114040"/>
              <a:ext cx="1761362" cy="1744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45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91551-EAA7-2B05-FEDC-6A6C0BFF1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787"/>
            <a:ext cx="10515600" cy="174442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15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Think Global</a:t>
            </a:r>
          </a:p>
        </p:txBody>
      </p:sp>
    </p:spTree>
    <p:extLst>
      <p:ext uri="{BB962C8B-B14F-4D97-AF65-F5344CB8AC3E}">
        <p14:creationId xmlns:p14="http://schemas.microsoft.com/office/powerpoint/2010/main" val="153482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65FD7-2FE4-6558-129A-B16AA4204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66F626-AE7D-5791-C7AC-50D6CF97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6B92700-5C24-2E9E-CD09-DF2DA2443230}"/>
              </a:ext>
            </a:extLst>
          </p:cNvPr>
          <p:cNvSpPr txBox="1">
            <a:spLocks/>
          </p:cNvSpPr>
          <p:nvPr/>
        </p:nvSpPr>
        <p:spPr>
          <a:xfrm>
            <a:off x="675640" y="2653308"/>
            <a:ext cx="8742680" cy="32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400" b="1" dirty="0">
                <a:solidFill>
                  <a:schemeClr val="bg1"/>
                </a:solidFill>
              </a:rPr>
              <a:t>First Class </a:t>
            </a:r>
            <a:r>
              <a:rPr lang="en-US" sz="22400" b="1" dirty="0" err="1">
                <a:solidFill>
                  <a:schemeClr val="bg1"/>
                </a:solidFill>
              </a:rPr>
              <a:t>Honours</a:t>
            </a:r>
            <a:r>
              <a:rPr lang="en-US" sz="22400" b="1" dirty="0">
                <a:solidFill>
                  <a:schemeClr val="bg1"/>
                </a:solidFill>
              </a:rPr>
              <a:t> from People and Planet 2013 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5600" b="1" dirty="0">
                <a:solidFill>
                  <a:srgbClr val="54C2DE"/>
                </a:solidFill>
              </a:rPr>
            </a:br>
            <a:r>
              <a:rPr lang="en-US" sz="10000" b="1" dirty="0">
                <a:solidFill>
                  <a:srgbClr val="54C2DE"/>
                </a:solidFill>
              </a:rPr>
              <a:t>People and Planet University League</a:t>
            </a:r>
            <a:endParaRPr lang="en-US" sz="10000" b="1" dirty="0">
              <a:solidFill>
                <a:srgbClr val="54C2D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E9052D-3461-E32E-6081-B51EBD8ABE03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4B1BBAE-2BAC-60F7-53AB-1865986FAF4B}"/>
              </a:ext>
            </a:extLst>
          </p:cNvPr>
          <p:cNvGrpSpPr/>
          <p:nvPr/>
        </p:nvGrpSpPr>
        <p:grpSpPr>
          <a:xfrm>
            <a:off x="9299014" y="3037066"/>
            <a:ext cx="1999973" cy="1999973"/>
            <a:chOff x="9299014" y="2986266"/>
            <a:chExt cx="1999973" cy="19999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63014EA-0794-E20A-B3AE-2F0D8FAE2B04}"/>
                </a:ext>
              </a:extLst>
            </p:cNvPr>
            <p:cNvSpPr/>
            <p:nvPr/>
          </p:nvSpPr>
          <p:spPr>
            <a:xfrm>
              <a:off x="9299014" y="2986266"/>
              <a:ext cx="1999973" cy="19999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A50663-B0F7-36D6-40CF-44E05C9ED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81" b="481"/>
            <a:stretch/>
          </p:blipFill>
          <p:spPr>
            <a:xfrm>
              <a:off x="9418320" y="3114040"/>
              <a:ext cx="1761362" cy="1744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39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1D90C-1688-2ED4-BF25-CEB9B3EBD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53B7B8-9BCE-D15D-29AF-332606C21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88DDD74-55A3-2D5B-7768-536F74B417E6}"/>
              </a:ext>
            </a:extLst>
          </p:cNvPr>
          <p:cNvSpPr txBox="1">
            <a:spLocks/>
          </p:cNvSpPr>
          <p:nvPr/>
        </p:nvSpPr>
        <p:spPr>
          <a:xfrm>
            <a:off x="675640" y="2653308"/>
            <a:ext cx="8742680" cy="32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400" b="1" dirty="0">
                <a:solidFill>
                  <a:schemeClr val="bg1"/>
                </a:solidFill>
              </a:rPr>
              <a:t>First Class </a:t>
            </a:r>
            <a:r>
              <a:rPr lang="en-US" sz="22400" b="1" dirty="0" err="1">
                <a:solidFill>
                  <a:schemeClr val="bg1"/>
                </a:solidFill>
              </a:rPr>
              <a:t>Honours</a:t>
            </a:r>
            <a:r>
              <a:rPr lang="en-US" sz="22400" b="1" dirty="0">
                <a:solidFill>
                  <a:schemeClr val="bg1"/>
                </a:solidFill>
              </a:rPr>
              <a:t> from People and Planet 2014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5600" b="1" dirty="0">
                <a:solidFill>
                  <a:srgbClr val="54C2DE"/>
                </a:solidFill>
              </a:rPr>
            </a:br>
            <a:r>
              <a:rPr lang="en-US" sz="10000" b="1" dirty="0">
                <a:solidFill>
                  <a:srgbClr val="54C2DE"/>
                </a:solidFill>
              </a:rPr>
              <a:t>People and Planet University League</a:t>
            </a:r>
            <a:endParaRPr lang="en-US" sz="10000" b="1" dirty="0">
              <a:solidFill>
                <a:srgbClr val="54C2D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A67AEB-422E-1B46-B696-AD35432430E8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DD97A-B8E4-E803-1396-1B6F51229D10}"/>
              </a:ext>
            </a:extLst>
          </p:cNvPr>
          <p:cNvGrpSpPr/>
          <p:nvPr/>
        </p:nvGrpSpPr>
        <p:grpSpPr>
          <a:xfrm>
            <a:off x="9299014" y="3037066"/>
            <a:ext cx="1999973" cy="1999973"/>
            <a:chOff x="9299014" y="2986266"/>
            <a:chExt cx="1999973" cy="19999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0FDF92-D290-51D7-A438-EFE0925CD215}"/>
                </a:ext>
              </a:extLst>
            </p:cNvPr>
            <p:cNvSpPr/>
            <p:nvPr/>
          </p:nvSpPr>
          <p:spPr>
            <a:xfrm>
              <a:off x="9299014" y="2986266"/>
              <a:ext cx="1999973" cy="19999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2A88CA8-0A06-E855-E18F-AF377815D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81" b="481"/>
            <a:stretch/>
          </p:blipFill>
          <p:spPr>
            <a:xfrm>
              <a:off x="9418320" y="3114040"/>
              <a:ext cx="1761362" cy="1744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339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DDE7C-5D99-229A-0901-06720BC6D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8D4D84-8174-AE1E-4831-2E248A625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C2DFD3E-0FA8-5373-5CEB-846F27E81E4B}"/>
              </a:ext>
            </a:extLst>
          </p:cNvPr>
          <p:cNvSpPr txBox="1">
            <a:spLocks/>
          </p:cNvSpPr>
          <p:nvPr/>
        </p:nvSpPr>
        <p:spPr>
          <a:xfrm>
            <a:off x="675640" y="2653308"/>
            <a:ext cx="8742680" cy="32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400" b="1" dirty="0">
                <a:solidFill>
                  <a:schemeClr val="bg1"/>
                </a:solidFill>
              </a:rPr>
              <a:t>First Class </a:t>
            </a:r>
            <a:r>
              <a:rPr lang="en-US" sz="22400" b="1" dirty="0" err="1">
                <a:solidFill>
                  <a:schemeClr val="bg1"/>
                </a:solidFill>
              </a:rPr>
              <a:t>Honours</a:t>
            </a:r>
            <a:r>
              <a:rPr lang="en-US" sz="22400" b="1" dirty="0">
                <a:solidFill>
                  <a:schemeClr val="bg1"/>
                </a:solidFill>
              </a:rPr>
              <a:t> from People and Planet 2015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5600" b="1" dirty="0">
                <a:solidFill>
                  <a:srgbClr val="54C2DE"/>
                </a:solidFill>
              </a:rPr>
            </a:br>
            <a:r>
              <a:rPr lang="en-US" sz="10000" b="1" dirty="0">
                <a:solidFill>
                  <a:srgbClr val="54C2DE"/>
                </a:solidFill>
              </a:rPr>
              <a:t>People and Planet University League</a:t>
            </a:r>
            <a:endParaRPr lang="en-US" sz="10000" b="1" dirty="0">
              <a:solidFill>
                <a:srgbClr val="54C2D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F03440-1BB7-A71A-F710-DC4A64167613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E78F3-31AE-4A42-6979-096A7CF86D50}"/>
              </a:ext>
            </a:extLst>
          </p:cNvPr>
          <p:cNvGrpSpPr/>
          <p:nvPr/>
        </p:nvGrpSpPr>
        <p:grpSpPr>
          <a:xfrm>
            <a:off x="9299014" y="3037066"/>
            <a:ext cx="1999973" cy="1999973"/>
            <a:chOff x="9299014" y="2986266"/>
            <a:chExt cx="1999973" cy="19999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837F66-90B9-17BE-C80A-E1B8CC36A96E}"/>
                </a:ext>
              </a:extLst>
            </p:cNvPr>
            <p:cNvSpPr/>
            <p:nvPr/>
          </p:nvSpPr>
          <p:spPr>
            <a:xfrm>
              <a:off x="9299014" y="2986266"/>
              <a:ext cx="1999973" cy="19999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20DB98-01CC-DAB1-7101-9DA9ED7DA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81" b="481"/>
            <a:stretch/>
          </p:blipFill>
          <p:spPr>
            <a:xfrm>
              <a:off x="9418320" y="3114040"/>
              <a:ext cx="1761362" cy="1744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16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107B0-0046-152A-F5A5-3F88ED9C4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2F6F03-B466-164A-C35C-6773316C5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73CE2EF-4BFE-F529-B5D0-472410F6240E}"/>
              </a:ext>
            </a:extLst>
          </p:cNvPr>
          <p:cNvSpPr txBox="1">
            <a:spLocks/>
          </p:cNvSpPr>
          <p:nvPr/>
        </p:nvSpPr>
        <p:spPr>
          <a:xfrm>
            <a:off x="675640" y="2653308"/>
            <a:ext cx="8742680" cy="32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400" b="1" dirty="0">
                <a:solidFill>
                  <a:schemeClr val="bg1"/>
                </a:solidFill>
              </a:rPr>
              <a:t>First Class </a:t>
            </a:r>
            <a:r>
              <a:rPr lang="en-US" sz="22400" b="1" dirty="0" err="1">
                <a:solidFill>
                  <a:schemeClr val="bg1"/>
                </a:solidFill>
              </a:rPr>
              <a:t>Honours</a:t>
            </a:r>
            <a:r>
              <a:rPr lang="en-US" sz="22400" b="1" dirty="0">
                <a:solidFill>
                  <a:schemeClr val="bg1"/>
                </a:solidFill>
              </a:rPr>
              <a:t> from People and Planet 2016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5600" b="1" dirty="0">
                <a:solidFill>
                  <a:srgbClr val="54C2DE"/>
                </a:solidFill>
              </a:rPr>
            </a:br>
            <a:r>
              <a:rPr lang="en-US" sz="10000" b="1" dirty="0">
                <a:solidFill>
                  <a:srgbClr val="54C2DE"/>
                </a:solidFill>
              </a:rPr>
              <a:t>People and Planet University League</a:t>
            </a:r>
            <a:endParaRPr lang="en-US" sz="10000" b="1" dirty="0">
              <a:solidFill>
                <a:srgbClr val="54C2D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01E780-6262-0274-50B0-D4715E8FA01C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11079-5035-3596-6227-6E8FFD33AFE8}"/>
              </a:ext>
            </a:extLst>
          </p:cNvPr>
          <p:cNvGrpSpPr/>
          <p:nvPr/>
        </p:nvGrpSpPr>
        <p:grpSpPr>
          <a:xfrm>
            <a:off x="9299014" y="3037066"/>
            <a:ext cx="1999973" cy="1999973"/>
            <a:chOff x="9299014" y="2986266"/>
            <a:chExt cx="1999973" cy="19999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C3CEEDF-256F-5625-A188-F2EA01833992}"/>
                </a:ext>
              </a:extLst>
            </p:cNvPr>
            <p:cNvSpPr/>
            <p:nvPr/>
          </p:nvSpPr>
          <p:spPr>
            <a:xfrm>
              <a:off x="9299014" y="2986266"/>
              <a:ext cx="1999973" cy="19999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A37616-4E3A-1A95-41CA-15AB6C036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81" b="481"/>
            <a:stretch/>
          </p:blipFill>
          <p:spPr>
            <a:xfrm>
              <a:off x="9418320" y="3114040"/>
              <a:ext cx="1761362" cy="1744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565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FF193-44EA-E4E0-8FA1-74AEC1F08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53EDC4-6AAC-B996-05D5-404280AB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F934A9-7E13-8E12-19D1-49575464A429}"/>
              </a:ext>
            </a:extLst>
          </p:cNvPr>
          <p:cNvSpPr txBox="1">
            <a:spLocks/>
          </p:cNvSpPr>
          <p:nvPr/>
        </p:nvSpPr>
        <p:spPr>
          <a:xfrm>
            <a:off x="675640" y="2653308"/>
            <a:ext cx="8742680" cy="32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400" b="1" dirty="0">
                <a:solidFill>
                  <a:schemeClr val="bg1"/>
                </a:solidFill>
              </a:rPr>
              <a:t>First Class </a:t>
            </a:r>
            <a:r>
              <a:rPr lang="en-US" sz="22400" b="1" dirty="0" err="1">
                <a:solidFill>
                  <a:schemeClr val="bg1"/>
                </a:solidFill>
              </a:rPr>
              <a:t>Honours</a:t>
            </a:r>
            <a:r>
              <a:rPr lang="en-US" sz="22400" b="1" dirty="0">
                <a:solidFill>
                  <a:schemeClr val="bg1"/>
                </a:solidFill>
              </a:rPr>
              <a:t> from People and Planet 2017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5600" b="1" dirty="0">
                <a:solidFill>
                  <a:srgbClr val="54C2DE"/>
                </a:solidFill>
              </a:rPr>
            </a:br>
            <a:r>
              <a:rPr lang="en-US" sz="10000" b="1" dirty="0">
                <a:solidFill>
                  <a:srgbClr val="54C2DE"/>
                </a:solidFill>
              </a:rPr>
              <a:t>People and Planet University League</a:t>
            </a:r>
            <a:endParaRPr lang="en-US" sz="10000" b="1" dirty="0">
              <a:solidFill>
                <a:srgbClr val="54C2D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732A0A-D8DC-83F8-773F-E0DF8E9FFA4D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F1DA97A-C87F-6CCA-654E-1EA54BEDDCA1}"/>
              </a:ext>
            </a:extLst>
          </p:cNvPr>
          <p:cNvGrpSpPr/>
          <p:nvPr/>
        </p:nvGrpSpPr>
        <p:grpSpPr>
          <a:xfrm>
            <a:off x="9299014" y="3037066"/>
            <a:ext cx="1999973" cy="1999973"/>
            <a:chOff x="9299014" y="2986266"/>
            <a:chExt cx="1999973" cy="19999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B1231D3-A090-845E-779F-8E0834DC2FB6}"/>
                </a:ext>
              </a:extLst>
            </p:cNvPr>
            <p:cNvSpPr/>
            <p:nvPr/>
          </p:nvSpPr>
          <p:spPr>
            <a:xfrm>
              <a:off x="9299014" y="2986266"/>
              <a:ext cx="1999973" cy="19999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9F5182F-CAF9-4B53-9817-D77F8CAB6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81" b="481"/>
            <a:stretch/>
          </p:blipFill>
          <p:spPr>
            <a:xfrm>
              <a:off x="9418320" y="3114040"/>
              <a:ext cx="1761362" cy="1744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737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292E8-62A0-E5EB-295A-4BD2A7C07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FB58C3-C525-E39B-33EF-D1292FDBB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AF016D5-C18A-D467-3969-AB96A7629450}"/>
              </a:ext>
            </a:extLst>
          </p:cNvPr>
          <p:cNvSpPr txBox="1">
            <a:spLocks/>
          </p:cNvSpPr>
          <p:nvPr/>
        </p:nvSpPr>
        <p:spPr>
          <a:xfrm>
            <a:off x="675640" y="2653308"/>
            <a:ext cx="8742680" cy="32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400" b="1" dirty="0">
                <a:solidFill>
                  <a:schemeClr val="bg1"/>
                </a:solidFill>
              </a:rPr>
              <a:t>First Class </a:t>
            </a:r>
            <a:r>
              <a:rPr lang="en-US" sz="22400" b="1" dirty="0" err="1">
                <a:solidFill>
                  <a:schemeClr val="bg1"/>
                </a:solidFill>
              </a:rPr>
              <a:t>Honours</a:t>
            </a:r>
            <a:r>
              <a:rPr lang="en-US" sz="22400" b="1" dirty="0">
                <a:solidFill>
                  <a:schemeClr val="bg1"/>
                </a:solidFill>
              </a:rPr>
              <a:t> from People and Planet 2018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5600" b="1" dirty="0">
                <a:solidFill>
                  <a:srgbClr val="54C2DE"/>
                </a:solidFill>
              </a:rPr>
            </a:br>
            <a:r>
              <a:rPr lang="en-US" sz="10000" b="1" dirty="0">
                <a:solidFill>
                  <a:srgbClr val="54C2DE"/>
                </a:solidFill>
              </a:rPr>
              <a:t>People and Planet University League</a:t>
            </a:r>
            <a:endParaRPr lang="en-US" sz="10000" b="1" dirty="0">
              <a:solidFill>
                <a:srgbClr val="54C2D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49ADC1-7CC5-8A6D-ABFE-369A2DF9D1A0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1685C4E-69E8-A546-70EF-7D666B4C44DF}"/>
              </a:ext>
            </a:extLst>
          </p:cNvPr>
          <p:cNvGrpSpPr/>
          <p:nvPr/>
        </p:nvGrpSpPr>
        <p:grpSpPr>
          <a:xfrm>
            <a:off x="9299014" y="3037066"/>
            <a:ext cx="1999973" cy="1999973"/>
            <a:chOff x="9299014" y="2986266"/>
            <a:chExt cx="1999973" cy="19999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C9FF9-98F0-80B2-C2D0-7B07899FB3DF}"/>
                </a:ext>
              </a:extLst>
            </p:cNvPr>
            <p:cNvSpPr/>
            <p:nvPr/>
          </p:nvSpPr>
          <p:spPr>
            <a:xfrm>
              <a:off x="9299014" y="2986266"/>
              <a:ext cx="1999973" cy="19999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3A343EC-C800-060D-69DB-01AB4AF6B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81" b="481"/>
            <a:stretch/>
          </p:blipFill>
          <p:spPr>
            <a:xfrm>
              <a:off x="9418320" y="3114040"/>
              <a:ext cx="1761362" cy="1744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326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5D223-9579-6B98-F563-9969FF214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1E5AD6-EEA1-0B93-B064-48FA4431E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4F5E73-6064-1CE7-D025-55E02FB6CBBC}"/>
              </a:ext>
            </a:extLst>
          </p:cNvPr>
          <p:cNvSpPr txBox="1">
            <a:spLocks/>
          </p:cNvSpPr>
          <p:nvPr/>
        </p:nvSpPr>
        <p:spPr>
          <a:xfrm>
            <a:off x="675640" y="2653308"/>
            <a:ext cx="8742680" cy="32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400" b="1" dirty="0">
                <a:solidFill>
                  <a:schemeClr val="bg1"/>
                </a:solidFill>
              </a:rPr>
              <a:t>First Class </a:t>
            </a:r>
            <a:r>
              <a:rPr lang="en-US" sz="22400" b="1" dirty="0" err="1">
                <a:solidFill>
                  <a:schemeClr val="bg1"/>
                </a:solidFill>
              </a:rPr>
              <a:t>Honours</a:t>
            </a:r>
            <a:r>
              <a:rPr lang="en-US" sz="22400" b="1" dirty="0">
                <a:solidFill>
                  <a:schemeClr val="bg1"/>
                </a:solidFill>
              </a:rPr>
              <a:t> from People and Planet 2019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5600" b="1" dirty="0">
                <a:solidFill>
                  <a:srgbClr val="54C2DE"/>
                </a:solidFill>
              </a:rPr>
            </a:br>
            <a:r>
              <a:rPr lang="en-US" sz="10000" b="1" dirty="0">
                <a:solidFill>
                  <a:srgbClr val="54C2DE"/>
                </a:solidFill>
              </a:rPr>
              <a:t>People and Planet University League</a:t>
            </a:r>
            <a:endParaRPr lang="en-US" sz="10000" b="1" dirty="0">
              <a:solidFill>
                <a:srgbClr val="54C2D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D77BC5-885C-9867-DFC7-A2754F7DAB7F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6BF82D22-584B-E8D8-B754-71C930EC557C}"/>
              </a:ext>
            </a:extLst>
          </p:cNvPr>
          <p:cNvGrpSpPr/>
          <p:nvPr/>
        </p:nvGrpSpPr>
        <p:grpSpPr>
          <a:xfrm>
            <a:off x="9299014" y="3037066"/>
            <a:ext cx="1999973" cy="1999973"/>
            <a:chOff x="9299014" y="2986266"/>
            <a:chExt cx="1999973" cy="19999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4DF064C-5628-BF8B-EA30-5474AE8FF3F6}"/>
                </a:ext>
              </a:extLst>
            </p:cNvPr>
            <p:cNvSpPr/>
            <p:nvPr/>
          </p:nvSpPr>
          <p:spPr>
            <a:xfrm>
              <a:off x="9299014" y="2986266"/>
              <a:ext cx="1999973" cy="19999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8F0B01-745F-7F53-D22E-66ADBAE0F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81" b="481"/>
            <a:stretch/>
          </p:blipFill>
          <p:spPr>
            <a:xfrm>
              <a:off x="9418320" y="3114040"/>
              <a:ext cx="1761362" cy="1744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33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B35F8-3FDD-816D-05E9-2DD9BF5C9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D745D8-12AE-C30C-D09D-3DE5F4F63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2FAFA96-3FCA-9C3A-DE94-308064FBBB3D}"/>
              </a:ext>
            </a:extLst>
          </p:cNvPr>
          <p:cNvSpPr txBox="1">
            <a:spLocks/>
          </p:cNvSpPr>
          <p:nvPr/>
        </p:nvSpPr>
        <p:spPr>
          <a:xfrm>
            <a:off x="675640" y="2653308"/>
            <a:ext cx="8742680" cy="32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400" b="1" dirty="0">
                <a:solidFill>
                  <a:schemeClr val="bg1"/>
                </a:solidFill>
              </a:rPr>
              <a:t>First Class </a:t>
            </a:r>
            <a:r>
              <a:rPr lang="en-US" sz="22400" b="1" dirty="0" err="1">
                <a:solidFill>
                  <a:schemeClr val="bg1"/>
                </a:solidFill>
              </a:rPr>
              <a:t>Honours</a:t>
            </a:r>
            <a:r>
              <a:rPr lang="en-US" sz="22400" b="1" dirty="0">
                <a:solidFill>
                  <a:schemeClr val="bg1"/>
                </a:solidFill>
              </a:rPr>
              <a:t> from People and Planet 2020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5600" b="1" dirty="0">
                <a:solidFill>
                  <a:srgbClr val="54C2DE"/>
                </a:solidFill>
              </a:rPr>
            </a:br>
            <a:r>
              <a:rPr lang="en-US" sz="10000" b="1" dirty="0">
                <a:solidFill>
                  <a:srgbClr val="54C2DE"/>
                </a:solidFill>
              </a:rPr>
              <a:t>People and Planet University League</a:t>
            </a:r>
            <a:endParaRPr lang="en-US" sz="10000" b="1" dirty="0">
              <a:solidFill>
                <a:srgbClr val="54C2D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08063D-03AB-9F9A-A513-DE8F1C500148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67FF7B8F-B3D1-6264-5EE9-047CE4988F4E}"/>
              </a:ext>
            </a:extLst>
          </p:cNvPr>
          <p:cNvGrpSpPr/>
          <p:nvPr/>
        </p:nvGrpSpPr>
        <p:grpSpPr>
          <a:xfrm>
            <a:off x="9299014" y="3037066"/>
            <a:ext cx="1999973" cy="1999973"/>
            <a:chOff x="9299014" y="2986266"/>
            <a:chExt cx="1999973" cy="19999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A9A3F2-AC86-777A-3ADD-4D94E87B1431}"/>
                </a:ext>
              </a:extLst>
            </p:cNvPr>
            <p:cNvSpPr/>
            <p:nvPr/>
          </p:nvSpPr>
          <p:spPr>
            <a:xfrm>
              <a:off x="9299014" y="2986266"/>
              <a:ext cx="1999973" cy="19999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357CAD-F6C4-60A7-422B-B24750BE7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81" b="481"/>
            <a:stretch/>
          </p:blipFill>
          <p:spPr>
            <a:xfrm>
              <a:off x="9418320" y="3114040"/>
              <a:ext cx="1761362" cy="1744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339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C5DDB-EF44-F1DB-926F-EEF2AE55B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AC8970-C4E2-D323-EFF8-B33CA9F4C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075F208-D706-5F54-0C67-5FB51CC5BD08}"/>
              </a:ext>
            </a:extLst>
          </p:cNvPr>
          <p:cNvSpPr txBox="1">
            <a:spLocks/>
          </p:cNvSpPr>
          <p:nvPr/>
        </p:nvSpPr>
        <p:spPr>
          <a:xfrm>
            <a:off x="675640" y="2653308"/>
            <a:ext cx="8742680" cy="32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400" b="1" dirty="0">
                <a:solidFill>
                  <a:schemeClr val="bg1"/>
                </a:solidFill>
              </a:rPr>
              <a:t>First Class </a:t>
            </a:r>
            <a:r>
              <a:rPr lang="en-US" sz="22400" b="1" dirty="0" err="1">
                <a:solidFill>
                  <a:schemeClr val="bg1"/>
                </a:solidFill>
              </a:rPr>
              <a:t>Honours</a:t>
            </a:r>
            <a:r>
              <a:rPr lang="en-US" sz="22400" b="1" dirty="0">
                <a:solidFill>
                  <a:schemeClr val="bg1"/>
                </a:solidFill>
              </a:rPr>
              <a:t> from People and Planet 2021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5600" b="1" dirty="0">
                <a:solidFill>
                  <a:srgbClr val="54C2DE"/>
                </a:solidFill>
              </a:rPr>
            </a:br>
            <a:r>
              <a:rPr lang="en-US" sz="10000" b="1" dirty="0">
                <a:solidFill>
                  <a:srgbClr val="54C2DE"/>
                </a:solidFill>
              </a:rPr>
              <a:t>People and Planet University League</a:t>
            </a:r>
            <a:endParaRPr lang="en-US" sz="10000" b="1" dirty="0">
              <a:solidFill>
                <a:srgbClr val="54C2D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609DF1-D7CA-EF52-DE81-8536DD64DAF0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9CC2EB2-F04F-10B7-2B37-724909CE26FD}"/>
              </a:ext>
            </a:extLst>
          </p:cNvPr>
          <p:cNvGrpSpPr/>
          <p:nvPr/>
        </p:nvGrpSpPr>
        <p:grpSpPr>
          <a:xfrm>
            <a:off x="9299014" y="3037066"/>
            <a:ext cx="1999973" cy="1999973"/>
            <a:chOff x="9299014" y="2986266"/>
            <a:chExt cx="1999973" cy="19999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9F719E4-DF52-EB69-13F6-69E017C7B41C}"/>
                </a:ext>
              </a:extLst>
            </p:cNvPr>
            <p:cNvSpPr/>
            <p:nvPr/>
          </p:nvSpPr>
          <p:spPr>
            <a:xfrm>
              <a:off x="9299014" y="2986266"/>
              <a:ext cx="1999973" cy="19999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231119C-1720-B773-F1FF-432175CEA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81" b="481"/>
            <a:stretch/>
          </p:blipFill>
          <p:spPr>
            <a:xfrm>
              <a:off x="9418320" y="3114040"/>
              <a:ext cx="1761362" cy="1744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822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01C88-DEF7-EE25-E36E-3C6A9083D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9F281A-C02F-6C11-BFB5-6FF39858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052944-C369-6121-0617-56E42DB18CA1}"/>
              </a:ext>
            </a:extLst>
          </p:cNvPr>
          <p:cNvSpPr txBox="1">
            <a:spLocks/>
          </p:cNvSpPr>
          <p:nvPr/>
        </p:nvSpPr>
        <p:spPr>
          <a:xfrm>
            <a:off x="675640" y="2653308"/>
            <a:ext cx="8742680" cy="32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400" b="1" dirty="0">
                <a:solidFill>
                  <a:schemeClr val="bg1"/>
                </a:solidFill>
              </a:rPr>
              <a:t>First Class </a:t>
            </a:r>
            <a:r>
              <a:rPr lang="en-US" sz="22400" b="1" dirty="0" err="1">
                <a:solidFill>
                  <a:schemeClr val="bg1"/>
                </a:solidFill>
              </a:rPr>
              <a:t>Honours</a:t>
            </a:r>
            <a:r>
              <a:rPr lang="en-US" sz="22400" b="1" dirty="0">
                <a:solidFill>
                  <a:schemeClr val="bg1"/>
                </a:solidFill>
              </a:rPr>
              <a:t> from People and Planet 2022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5600" b="1" dirty="0">
                <a:solidFill>
                  <a:srgbClr val="54C2DE"/>
                </a:solidFill>
              </a:rPr>
            </a:br>
            <a:r>
              <a:rPr lang="en-US" sz="10000" b="1" dirty="0">
                <a:solidFill>
                  <a:srgbClr val="54C2DE"/>
                </a:solidFill>
              </a:rPr>
              <a:t>People and Planet University League</a:t>
            </a:r>
            <a:endParaRPr lang="en-US" sz="10000" b="1" dirty="0">
              <a:solidFill>
                <a:srgbClr val="54C2D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0AB26B-E3C5-1037-07EE-A21EC417D061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8F31890-D562-2982-02D8-F80078C43552}"/>
              </a:ext>
            </a:extLst>
          </p:cNvPr>
          <p:cNvGrpSpPr/>
          <p:nvPr/>
        </p:nvGrpSpPr>
        <p:grpSpPr>
          <a:xfrm>
            <a:off x="9299014" y="3037066"/>
            <a:ext cx="1999973" cy="1999973"/>
            <a:chOff x="9299014" y="2986266"/>
            <a:chExt cx="1999973" cy="19999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24B787-74FB-FD03-5868-896409DDFDD3}"/>
                </a:ext>
              </a:extLst>
            </p:cNvPr>
            <p:cNvSpPr/>
            <p:nvPr/>
          </p:nvSpPr>
          <p:spPr>
            <a:xfrm>
              <a:off x="9299014" y="2986266"/>
              <a:ext cx="1999973" cy="19999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D69392-074C-C084-4745-A7F1DE0F2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81" b="481"/>
            <a:stretch/>
          </p:blipFill>
          <p:spPr>
            <a:xfrm>
              <a:off x="9418320" y="3114040"/>
              <a:ext cx="1761362" cy="1744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248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5FE82-A0AD-B98D-4A81-D434104A5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4C45-ABFB-7E82-CF5E-67E817990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787"/>
            <a:ext cx="10515600" cy="174442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15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Act Local</a:t>
            </a:r>
          </a:p>
        </p:txBody>
      </p:sp>
    </p:spTree>
    <p:extLst>
      <p:ext uri="{BB962C8B-B14F-4D97-AF65-F5344CB8AC3E}">
        <p14:creationId xmlns:p14="http://schemas.microsoft.com/office/powerpoint/2010/main" val="818825974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3AD2D-9C19-5FE3-1B7D-9D6B21E24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7D754B-8785-D8B4-59D8-79689C0D0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C4108FF-BB7F-79BA-39A1-4ACFC6B94C71}"/>
              </a:ext>
            </a:extLst>
          </p:cNvPr>
          <p:cNvSpPr txBox="1">
            <a:spLocks/>
          </p:cNvSpPr>
          <p:nvPr/>
        </p:nvSpPr>
        <p:spPr>
          <a:xfrm>
            <a:off x="675640" y="2653308"/>
            <a:ext cx="8742680" cy="32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400" b="1" dirty="0">
                <a:solidFill>
                  <a:schemeClr val="bg1"/>
                </a:solidFill>
              </a:rPr>
              <a:t>First Class </a:t>
            </a:r>
            <a:r>
              <a:rPr lang="en-US" sz="22400" b="1" dirty="0" err="1">
                <a:solidFill>
                  <a:schemeClr val="bg1"/>
                </a:solidFill>
              </a:rPr>
              <a:t>Honours</a:t>
            </a:r>
            <a:r>
              <a:rPr lang="en-US" sz="22400" b="1" dirty="0">
                <a:solidFill>
                  <a:schemeClr val="bg1"/>
                </a:solidFill>
              </a:rPr>
              <a:t> from People and Planet 2023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5600" b="1" dirty="0">
                <a:solidFill>
                  <a:srgbClr val="54C2DE"/>
                </a:solidFill>
              </a:rPr>
            </a:br>
            <a:r>
              <a:rPr lang="en-US" sz="10000" b="1" dirty="0">
                <a:solidFill>
                  <a:srgbClr val="54C2DE"/>
                </a:solidFill>
              </a:rPr>
              <a:t>People and Planet University League</a:t>
            </a:r>
            <a:endParaRPr lang="en-US" sz="10000" b="1" dirty="0">
              <a:solidFill>
                <a:srgbClr val="54C2D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E66938-497D-A0EB-4BC6-B6EE691725B4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DB8B8-E083-AC29-0C10-C6F1B2A92F6A}"/>
              </a:ext>
            </a:extLst>
          </p:cNvPr>
          <p:cNvGrpSpPr/>
          <p:nvPr/>
        </p:nvGrpSpPr>
        <p:grpSpPr>
          <a:xfrm>
            <a:off x="9299014" y="3037066"/>
            <a:ext cx="1999973" cy="1999973"/>
            <a:chOff x="9299014" y="2986266"/>
            <a:chExt cx="1999973" cy="19999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5E1ECD-ED55-D515-EC35-8541E22BB338}"/>
                </a:ext>
              </a:extLst>
            </p:cNvPr>
            <p:cNvSpPr/>
            <p:nvPr/>
          </p:nvSpPr>
          <p:spPr>
            <a:xfrm>
              <a:off x="9299014" y="2986266"/>
              <a:ext cx="1999973" cy="19999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E3066A-8008-7518-76C9-59EA317A1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81" b="481"/>
            <a:stretch/>
          </p:blipFill>
          <p:spPr>
            <a:xfrm>
              <a:off x="9418320" y="3114040"/>
              <a:ext cx="1761362" cy="1744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873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D3ED4-4228-F198-6C57-CB1F8972B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B25899-68C6-2CB8-D9A7-E76FB6EEE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243D55A-5483-C212-7BBA-39BF70B6DDCE}"/>
              </a:ext>
            </a:extLst>
          </p:cNvPr>
          <p:cNvSpPr txBox="1">
            <a:spLocks/>
          </p:cNvSpPr>
          <p:nvPr/>
        </p:nvSpPr>
        <p:spPr>
          <a:xfrm>
            <a:off x="675640" y="2653308"/>
            <a:ext cx="8742680" cy="32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400" b="1" dirty="0">
                <a:solidFill>
                  <a:schemeClr val="bg1"/>
                </a:solidFill>
              </a:rPr>
              <a:t>First Class </a:t>
            </a:r>
            <a:r>
              <a:rPr lang="en-US" sz="22400" b="1" dirty="0" err="1">
                <a:solidFill>
                  <a:schemeClr val="bg1"/>
                </a:solidFill>
              </a:rPr>
              <a:t>Honours</a:t>
            </a:r>
            <a:r>
              <a:rPr lang="en-US" sz="22400" b="1" dirty="0">
                <a:solidFill>
                  <a:schemeClr val="bg1"/>
                </a:solidFill>
              </a:rPr>
              <a:t> from People and Planet 2024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5600" b="1" dirty="0">
                <a:solidFill>
                  <a:srgbClr val="54C2DE"/>
                </a:solidFill>
              </a:rPr>
            </a:br>
            <a:r>
              <a:rPr lang="en-US" sz="10000" b="1" dirty="0">
                <a:solidFill>
                  <a:srgbClr val="54C2DE"/>
                </a:solidFill>
              </a:rPr>
              <a:t>People and Planet University League</a:t>
            </a:r>
            <a:endParaRPr lang="en-US" sz="10000" b="1" dirty="0">
              <a:solidFill>
                <a:srgbClr val="54C2D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FBE720-9EA9-2EFD-6F64-9083FF87E469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00B04D3-E4D2-3526-2A04-C99231D1F8BD}"/>
              </a:ext>
            </a:extLst>
          </p:cNvPr>
          <p:cNvGrpSpPr/>
          <p:nvPr/>
        </p:nvGrpSpPr>
        <p:grpSpPr>
          <a:xfrm>
            <a:off x="9299014" y="3037066"/>
            <a:ext cx="1999973" cy="1999973"/>
            <a:chOff x="9299014" y="2986266"/>
            <a:chExt cx="1999973" cy="19999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A57B4F-9E8B-5B71-2B8C-90B9B1B93CCD}"/>
                </a:ext>
              </a:extLst>
            </p:cNvPr>
            <p:cNvSpPr/>
            <p:nvPr/>
          </p:nvSpPr>
          <p:spPr>
            <a:xfrm>
              <a:off x="9299014" y="2986266"/>
              <a:ext cx="1999973" cy="19999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98C611-D8ED-75CC-A19D-00A869BEC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81" b="481"/>
            <a:stretch/>
          </p:blipFill>
          <p:spPr>
            <a:xfrm>
              <a:off x="9418320" y="3114040"/>
              <a:ext cx="1761362" cy="1744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145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970AD-62E6-995F-E193-49B846DE9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0DC3DB-753E-038D-6749-4296A228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8BC4EEF-E803-792E-2130-ACC9420E6517}"/>
              </a:ext>
            </a:extLst>
          </p:cNvPr>
          <p:cNvSpPr txBox="1">
            <a:spLocks/>
          </p:cNvSpPr>
          <p:nvPr/>
        </p:nvSpPr>
        <p:spPr>
          <a:xfrm>
            <a:off x="675640" y="2653308"/>
            <a:ext cx="8742680" cy="32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400" b="1" dirty="0">
                <a:solidFill>
                  <a:schemeClr val="bg1"/>
                </a:solidFill>
              </a:rPr>
              <a:t>First Class </a:t>
            </a:r>
            <a:r>
              <a:rPr lang="en-US" sz="22400" b="1" dirty="0" err="1">
                <a:solidFill>
                  <a:schemeClr val="bg1"/>
                </a:solidFill>
              </a:rPr>
              <a:t>Honours</a:t>
            </a:r>
            <a:r>
              <a:rPr lang="en-US" sz="22400" b="1" dirty="0">
                <a:solidFill>
                  <a:schemeClr val="bg1"/>
                </a:solidFill>
              </a:rPr>
              <a:t> from People and Planet 2025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5600" b="1" dirty="0">
                <a:solidFill>
                  <a:srgbClr val="54C2DE"/>
                </a:solidFill>
              </a:rPr>
            </a:br>
            <a:r>
              <a:rPr lang="en-US" sz="10000" b="1" dirty="0">
                <a:solidFill>
                  <a:srgbClr val="54C2DE"/>
                </a:solidFill>
              </a:rPr>
              <a:t>People and Planet University League</a:t>
            </a:r>
            <a:endParaRPr lang="en-US" sz="10000" b="1" dirty="0">
              <a:solidFill>
                <a:srgbClr val="54C2D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2996A9-BDFB-0160-51C5-ECBB7E5CBF57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538AC29-1A49-F299-C701-75D8F60994BA}"/>
              </a:ext>
            </a:extLst>
          </p:cNvPr>
          <p:cNvGrpSpPr/>
          <p:nvPr/>
        </p:nvGrpSpPr>
        <p:grpSpPr>
          <a:xfrm>
            <a:off x="9299014" y="3037066"/>
            <a:ext cx="1999973" cy="1999973"/>
            <a:chOff x="9299014" y="2986266"/>
            <a:chExt cx="1999973" cy="19999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C6F561E-6CCF-1119-261D-13BC60461197}"/>
                </a:ext>
              </a:extLst>
            </p:cNvPr>
            <p:cNvSpPr/>
            <p:nvPr/>
          </p:nvSpPr>
          <p:spPr>
            <a:xfrm>
              <a:off x="9299014" y="2986266"/>
              <a:ext cx="1999973" cy="19999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ECF9D8-2790-22F9-A454-3F79B364C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81" b="481"/>
            <a:stretch/>
          </p:blipFill>
          <p:spPr>
            <a:xfrm>
              <a:off x="9418320" y="3114040"/>
              <a:ext cx="1761362" cy="1744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405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C8189-B913-7871-0F14-287EAA546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76B21D-5185-32BE-333E-1201D8F08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8B2D328-06B4-56FC-A0B7-E9DBB35F22D0}"/>
              </a:ext>
            </a:extLst>
          </p:cNvPr>
          <p:cNvSpPr txBox="1">
            <a:spLocks/>
          </p:cNvSpPr>
          <p:nvPr/>
        </p:nvSpPr>
        <p:spPr>
          <a:xfrm>
            <a:off x="675640" y="2653308"/>
            <a:ext cx="8742680" cy="324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0" b="1" dirty="0">
                <a:solidFill>
                  <a:schemeClr val="bg1"/>
                </a:solidFill>
              </a:rPr>
              <a:t>First Class </a:t>
            </a:r>
            <a:r>
              <a:rPr lang="en-US" sz="24000" b="1" dirty="0" err="1">
                <a:solidFill>
                  <a:schemeClr val="bg1"/>
                </a:solidFill>
              </a:rPr>
              <a:t>Honours</a:t>
            </a:r>
            <a:r>
              <a:rPr lang="en-US" sz="24000" b="1" dirty="0">
                <a:solidFill>
                  <a:schemeClr val="bg1"/>
                </a:solidFill>
              </a:rPr>
              <a:t> from People and Planet </a:t>
            </a:r>
            <a:br>
              <a:rPr lang="en-US" sz="24000" b="1" dirty="0">
                <a:solidFill>
                  <a:schemeClr val="bg1"/>
                </a:solidFill>
              </a:rPr>
            </a:br>
            <a:r>
              <a:rPr lang="en-US" sz="24000" b="1" dirty="0">
                <a:solidFill>
                  <a:schemeClr val="bg1"/>
                </a:solidFill>
              </a:rPr>
              <a:t>Every Year Since 2009 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5600" b="1" dirty="0">
                <a:solidFill>
                  <a:srgbClr val="54C2DE"/>
                </a:solidFill>
              </a:rPr>
            </a:br>
            <a:r>
              <a:rPr lang="en-US" sz="10000" b="1" dirty="0">
                <a:solidFill>
                  <a:srgbClr val="54C2DE"/>
                </a:solidFill>
              </a:rPr>
              <a:t>People and Planet University League</a:t>
            </a:r>
            <a:endParaRPr lang="en-US" sz="10000" b="1" dirty="0">
              <a:solidFill>
                <a:srgbClr val="54C2D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B6D87C-7CC1-3757-F841-087832A65D36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DD56059-DB91-C0D2-82DF-9114FD3F1B62}"/>
              </a:ext>
            </a:extLst>
          </p:cNvPr>
          <p:cNvGrpSpPr/>
          <p:nvPr/>
        </p:nvGrpSpPr>
        <p:grpSpPr>
          <a:xfrm>
            <a:off x="9299014" y="3037066"/>
            <a:ext cx="1999973" cy="1999973"/>
            <a:chOff x="9299014" y="2986266"/>
            <a:chExt cx="1999973" cy="19999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09AC9F7-CCAB-75CD-74F0-9978E11D00AC}"/>
                </a:ext>
              </a:extLst>
            </p:cNvPr>
            <p:cNvSpPr/>
            <p:nvPr/>
          </p:nvSpPr>
          <p:spPr>
            <a:xfrm>
              <a:off x="9299014" y="2986266"/>
              <a:ext cx="1999973" cy="19999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FDC36B-AA53-B14F-BBF1-091E96184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81" b="481"/>
            <a:stretch/>
          </p:blipFill>
          <p:spPr>
            <a:xfrm>
              <a:off x="9418320" y="3114040"/>
              <a:ext cx="1761362" cy="1744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010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A6682-C209-B8C8-B847-CBBEE2945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87F09E2-F1E5-8A80-F4D6-6997A3001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8" y="2499360"/>
            <a:ext cx="5827851" cy="2087222"/>
          </a:xfrm>
          <a:prstGeom prst="rect">
            <a:avLst/>
          </a:prstGeom>
        </p:spPr>
      </p:pic>
      <p:pic>
        <p:nvPicPr>
          <p:cNvPr id="11" name="Picture 10" descr="A close-up of a logo&#10;&#10;AI-generated content may be incorrect.">
            <a:extLst>
              <a:ext uri="{FF2B5EF4-FFF2-40B4-BE49-F238E27FC236}">
                <a16:creationId xmlns:a16="http://schemas.microsoft.com/office/drawing/2014/main" id="{7654873F-BB6A-5230-DD0E-2BEF22126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391" y="2917698"/>
            <a:ext cx="4058529" cy="131902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127D92-B5BC-3D91-DF8A-D54489ABEC36}"/>
              </a:ext>
            </a:extLst>
          </p:cNvPr>
          <p:cNvCxnSpPr/>
          <p:nvPr/>
        </p:nvCxnSpPr>
        <p:spPr>
          <a:xfrm>
            <a:off x="6624320" y="2917698"/>
            <a:ext cx="0" cy="13190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91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DBBEA-8F58-A19B-4132-49FEF716B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352FD5-A0EB-607C-3E9A-7D5D30D9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3" t="2401" r="1929" b="3610"/>
          <a:stretch>
            <a:fillRect/>
          </a:stretch>
        </p:blipFill>
        <p:spPr>
          <a:xfrm>
            <a:off x="-1" y="26894"/>
            <a:ext cx="12192001" cy="110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26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-0.6245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DB889-FA50-A7D2-BA49-0A3D33A55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BE1FB-FAF6-82FC-4EE1-0E7C52920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787"/>
            <a:ext cx="10515600" cy="174442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Start Where You Are</a:t>
            </a:r>
          </a:p>
        </p:txBody>
      </p:sp>
    </p:spTree>
    <p:extLst>
      <p:ext uri="{BB962C8B-B14F-4D97-AF65-F5344CB8AC3E}">
        <p14:creationId xmlns:p14="http://schemas.microsoft.com/office/powerpoint/2010/main" val="94908439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91190-D1FE-B9BE-2A1E-B810E91D9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4E297-DC54-9178-C8F6-058D85996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787"/>
            <a:ext cx="10515600" cy="174442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Use What You Have</a:t>
            </a:r>
          </a:p>
        </p:txBody>
      </p:sp>
    </p:spTree>
    <p:extLst>
      <p:ext uri="{BB962C8B-B14F-4D97-AF65-F5344CB8AC3E}">
        <p14:creationId xmlns:p14="http://schemas.microsoft.com/office/powerpoint/2010/main" val="102682187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43743-96C1-7932-D2BD-4F37EF0A8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F13FE-07B0-14BB-26C7-7158D6622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787"/>
            <a:ext cx="10515600" cy="174442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Do What You Can</a:t>
            </a:r>
          </a:p>
        </p:txBody>
      </p:sp>
    </p:spTree>
    <p:extLst>
      <p:ext uri="{BB962C8B-B14F-4D97-AF65-F5344CB8AC3E}">
        <p14:creationId xmlns:p14="http://schemas.microsoft.com/office/powerpoint/2010/main" val="348613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DB889-FA50-A7D2-BA49-0A3D33A55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BE1FB-FAF6-82FC-4EE1-0E7C52920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306" y="2556787"/>
            <a:ext cx="6759388" cy="174442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What We Do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A3DD28-FD20-7E03-FD42-ED91160B7B85}"/>
              </a:ext>
            </a:extLst>
          </p:cNvPr>
          <p:cNvSpPr txBox="1"/>
          <p:nvPr/>
        </p:nvSpPr>
        <p:spPr>
          <a:xfrm>
            <a:off x="416857" y="472445"/>
            <a:ext cx="2299449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54C2DE"/>
                </a:solidFill>
              </a:rPr>
              <a:t>Biodiversity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4E3DF-2575-10C0-32D3-CFC22074A30F}"/>
              </a:ext>
            </a:extLst>
          </p:cNvPr>
          <p:cNvSpPr txBox="1"/>
          <p:nvPr/>
        </p:nvSpPr>
        <p:spPr>
          <a:xfrm>
            <a:off x="6257367" y="654380"/>
            <a:ext cx="2178421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54C2DE"/>
                </a:solidFill>
              </a:rPr>
              <a:t>Targets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BAF1F-B21A-16E3-70DB-2C6A3D0C20F6}"/>
              </a:ext>
            </a:extLst>
          </p:cNvPr>
          <p:cNvSpPr txBox="1"/>
          <p:nvPr/>
        </p:nvSpPr>
        <p:spPr>
          <a:xfrm>
            <a:off x="2902323" y="408841"/>
            <a:ext cx="263114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0087CC"/>
                </a:solidFill>
              </a:rPr>
              <a:t>Community involvement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D96C4-F2A1-AB9C-DF42-43001A7079C6}"/>
              </a:ext>
            </a:extLst>
          </p:cNvPr>
          <p:cNvSpPr txBox="1"/>
          <p:nvPr/>
        </p:nvSpPr>
        <p:spPr>
          <a:xfrm>
            <a:off x="4217894" y="5305599"/>
            <a:ext cx="421789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0087CC"/>
                </a:solidFill>
              </a:rPr>
              <a:t>Construction and refurbishment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D592C-CFF6-C07B-3D7A-AB7E636205B0}"/>
              </a:ext>
            </a:extLst>
          </p:cNvPr>
          <p:cNvSpPr txBox="1"/>
          <p:nvPr/>
        </p:nvSpPr>
        <p:spPr>
          <a:xfrm>
            <a:off x="201705" y="5523780"/>
            <a:ext cx="421789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54C2DE"/>
                </a:solidFill>
              </a:rPr>
              <a:t>Education and 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BFD3C9-A6EA-5886-4E9F-B31029C0822D}"/>
              </a:ext>
            </a:extLst>
          </p:cNvPr>
          <p:cNvSpPr txBox="1"/>
          <p:nvPr/>
        </p:nvSpPr>
        <p:spPr>
          <a:xfrm>
            <a:off x="9036429" y="387583"/>
            <a:ext cx="273871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54C2DE"/>
                </a:solidFill>
              </a:rPr>
              <a:t>Emissions and discharges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5D10E-6FB7-E370-B46D-A9F48D999B4A}"/>
              </a:ext>
            </a:extLst>
          </p:cNvPr>
          <p:cNvSpPr txBox="1"/>
          <p:nvPr/>
        </p:nvSpPr>
        <p:spPr>
          <a:xfrm>
            <a:off x="201705" y="1387671"/>
            <a:ext cx="2846291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0087CC"/>
                </a:solidFill>
              </a:rPr>
              <a:t>Environmental management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BEA87-94BA-42C0-1391-40F3B6779948}"/>
              </a:ext>
            </a:extLst>
          </p:cNvPr>
          <p:cNvSpPr txBox="1"/>
          <p:nvPr/>
        </p:nvSpPr>
        <p:spPr>
          <a:xfrm>
            <a:off x="10393384" y="5028600"/>
            <a:ext cx="1734671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0087CC"/>
                </a:solidFill>
              </a:rPr>
              <a:t>Energy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82D71C-D0E8-6E9A-1FB2-D7FC9E5CB889}"/>
              </a:ext>
            </a:extLst>
          </p:cNvPr>
          <p:cNvSpPr txBox="1"/>
          <p:nvPr/>
        </p:nvSpPr>
        <p:spPr>
          <a:xfrm>
            <a:off x="658908" y="3003986"/>
            <a:ext cx="190948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54C2DE"/>
                </a:solidFill>
              </a:rPr>
              <a:t>Fairtrade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665AAF-227D-D2AE-B73D-11C72C4C76A2}"/>
              </a:ext>
            </a:extLst>
          </p:cNvPr>
          <p:cNvSpPr txBox="1"/>
          <p:nvPr/>
        </p:nvSpPr>
        <p:spPr>
          <a:xfrm>
            <a:off x="3608295" y="1688060"/>
            <a:ext cx="217842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54C2DE"/>
                </a:solidFill>
              </a:rPr>
              <a:t>Health and wellbeing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A29DAA-2D53-4522-EC64-09D94156D28B}"/>
              </a:ext>
            </a:extLst>
          </p:cNvPr>
          <p:cNvSpPr txBox="1"/>
          <p:nvPr/>
        </p:nvSpPr>
        <p:spPr>
          <a:xfrm>
            <a:off x="140295" y="3802218"/>
            <a:ext cx="43484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0087CC"/>
                </a:solidFill>
              </a:rPr>
              <a:t>Sustainable Environments Research Group (SERG)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BD2167-DDE6-1CB8-90D5-8C6BA4C4DAFA}"/>
              </a:ext>
            </a:extLst>
          </p:cNvPr>
          <p:cNvSpPr txBox="1"/>
          <p:nvPr/>
        </p:nvSpPr>
        <p:spPr>
          <a:xfrm>
            <a:off x="9475694" y="2960012"/>
            <a:ext cx="23016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54C2DE"/>
                </a:solidFill>
              </a:rPr>
              <a:t>Sustainable food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3D471A-3BFE-3B87-07DB-BCF2DDF401F9}"/>
              </a:ext>
            </a:extLst>
          </p:cNvPr>
          <p:cNvSpPr txBox="1"/>
          <p:nvPr/>
        </p:nvSpPr>
        <p:spPr>
          <a:xfrm>
            <a:off x="6012030" y="1642741"/>
            <a:ext cx="468645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0087CC"/>
                </a:solidFill>
              </a:rPr>
              <a:t>Sustainable procurement and ethical investment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5645C2-4E39-B318-FE96-555A8EBE39A0}"/>
              </a:ext>
            </a:extLst>
          </p:cNvPr>
          <p:cNvSpPr txBox="1"/>
          <p:nvPr/>
        </p:nvSpPr>
        <p:spPr>
          <a:xfrm>
            <a:off x="4987961" y="3988326"/>
            <a:ext cx="263114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54C2DE"/>
                </a:solidFill>
              </a:rPr>
              <a:t>Transport and travel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DD76DC-A1C6-BDB9-A2C0-5C610973DDB0}"/>
              </a:ext>
            </a:extLst>
          </p:cNvPr>
          <p:cNvSpPr txBox="1"/>
          <p:nvPr/>
        </p:nvSpPr>
        <p:spPr>
          <a:xfrm>
            <a:off x="7920315" y="3911182"/>
            <a:ext cx="263114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0087CC"/>
                </a:solidFill>
              </a:rPr>
              <a:t>Waste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B9FFA7-7B9B-482A-55B7-48AF23199913}"/>
              </a:ext>
            </a:extLst>
          </p:cNvPr>
          <p:cNvSpPr txBox="1"/>
          <p:nvPr/>
        </p:nvSpPr>
        <p:spPr>
          <a:xfrm>
            <a:off x="8160123" y="5532441"/>
            <a:ext cx="2631142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54C2DE"/>
                </a:solidFill>
              </a:rPr>
              <a:t>Water</a:t>
            </a:r>
          </a:p>
        </p:txBody>
      </p:sp>
      <p:pic>
        <p:nvPicPr>
          <p:cNvPr id="20" name="Graphic 19" descr="Electric car outline">
            <a:extLst>
              <a:ext uri="{FF2B5EF4-FFF2-40B4-BE49-F238E27FC236}">
                <a16:creationId xmlns:a16="http://schemas.microsoft.com/office/drawing/2014/main" id="{6240C840-6452-C393-6DB0-90B63FBFB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4536" y="4360066"/>
            <a:ext cx="914400" cy="914400"/>
          </a:xfrm>
          <a:prstGeom prst="rect">
            <a:avLst/>
          </a:prstGeom>
        </p:spPr>
      </p:pic>
      <p:pic>
        <p:nvPicPr>
          <p:cNvPr id="22" name="Graphic 21" descr="Battery charging outline">
            <a:extLst>
              <a:ext uri="{FF2B5EF4-FFF2-40B4-BE49-F238E27FC236}">
                <a16:creationId xmlns:a16="http://schemas.microsoft.com/office/drawing/2014/main" id="{7D7C2BB5-3FA5-3BFC-609D-F862274AE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6578" y="4022316"/>
            <a:ext cx="914400" cy="914400"/>
          </a:xfrm>
          <a:prstGeom prst="rect">
            <a:avLst/>
          </a:prstGeom>
        </p:spPr>
      </p:pic>
      <p:pic>
        <p:nvPicPr>
          <p:cNvPr id="23" name="Graphic 22" descr="Medical outline">
            <a:extLst>
              <a:ext uri="{FF2B5EF4-FFF2-40B4-BE49-F238E27FC236}">
                <a16:creationId xmlns:a16="http://schemas.microsoft.com/office/drawing/2014/main" id="{862AFABC-3DEB-D2B7-4709-B5A71BB8F6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29836" y="843225"/>
            <a:ext cx="844835" cy="8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87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4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3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1BC63-A40A-7E08-6818-28BAE9BDE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E47BD0-8E35-AEAC-7B61-54E7DF89B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915"/>
            <a:ext cx="10515600" cy="17444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Sustainability </a:t>
            </a:r>
            <a:b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C727FA-3FC9-AF5D-DB46-3696034FD60D}"/>
              </a:ext>
            </a:extLst>
          </p:cNvPr>
          <p:cNvCxnSpPr>
            <a:cxnSpLocks/>
          </p:cNvCxnSpPr>
          <p:nvPr/>
        </p:nvCxnSpPr>
        <p:spPr>
          <a:xfrm>
            <a:off x="675640" y="2076341"/>
            <a:ext cx="10504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37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503</Words>
  <Application>Microsoft Macintosh PowerPoint</Application>
  <PresentationFormat>Widescreen</PresentationFormat>
  <Paragraphs>119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Hudson</dc:creator>
  <cp:lastModifiedBy>Christian Hudson</cp:lastModifiedBy>
  <cp:revision>1</cp:revision>
  <dcterms:created xsi:type="dcterms:W3CDTF">2025-09-12T08:04:30Z</dcterms:created>
  <dcterms:modified xsi:type="dcterms:W3CDTF">2025-09-12T12:12:26Z</dcterms:modified>
</cp:coreProperties>
</file>