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38" r:id="rId2"/>
    <p:sldId id="437" r:id="rId3"/>
    <p:sldId id="429" r:id="rId4"/>
    <p:sldId id="441" r:id="rId5"/>
    <p:sldId id="431" r:id="rId6"/>
    <p:sldId id="435" r:id="rId7"/>
    <p:sldId id="426" r:id="rId8"/>
    <p:sldId id="442" r:id="rId9"/>
    <p:sldId id="440" r:id="rId10"/>
    <p:sldId id="439" r:id="rId11"/>
    <p:sldId id="420" r:id="rId12"/>
    <p:sldId id="428" r:id="rId13"/>
    <p:sldId id="433" r:id="rId14"/>
    <p:sldId id="260" r:id="rId15"/>
    <p:sldId id="25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2605" autoAdjust="0"/>
  </p:normalViewPr>
  <p:slideViewPr>
    <p:cSldViewPr snapToGrid="0" snapToObjects="1">
      <p:cViewPr varScale="1">
        <p:scale>
          <a:sx n="125" d="100"/>
          <a:sy n="125" d="100"/>
        </p:scale>
        <p:origin x="1733" y="72"/>
      </p:cViewPr>
      <p:guideLst/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49A3-DF4B-D74B-AC6F-E5BE2E5F471F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EE32-3CDE-6541-95AC-766CE92F3D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54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CARINA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 err="1"/>
              <a:t>High</a:t>
            </a:r>
            <a:r>
              <a:rPr lang="sv-SE" sz="1200" dirty="0"/>
              <a:t> and </a:t>
            </a:r>
            <a:r>
              <a:rPr lang="sv-SE" sz="1200" dirty="0" err="1"/>
              <a:t>low</a:t>
            </a:r>
            <a:endParaRPr lang="sv-SE" sz="1200" dirty="0"/>
          </a:p>
          <a:p>
            <a:r>
              <a:rPr lang="sv-SE" sz="1200" dirty="0" err="1"/>
              <a:t>Ecocentric</a:t>
            </a:r>
            <a:r>
              <a:rPr lang="sv-SE" sz="1200" dirty="0"/>
              <a:t> &amp; </a:t>
            </a:r>
            <a:r>
              <a:rPr lang="sv-SE" sz="1200" dirty="0" err="1"/>
              <a:t>technocentric</a:t>
            </a:r>
            <a:endParaRPr lang="sv-SE" sz="1200" dirty="0"/>
          </a:p>
          <a:p>
            <a:r>
              <a:rPr lang="sv-SE" sz="1200" dirty="0" err="1"/>
              <a:t>Sustainability</a:t>
            </a:r>
            <a:r>
              <a:rPr lang="sv-SE" sz="1200" dirty="0"/>
              <a:t> 1.0, 2.0, 3.0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 err="1"/>
              <a:t>Natural</a:t>
            </a:r>
            <a:r>
              <a:rPr lang="sv-SE" sz="1200" dirty="0"/>
              <a:t> </a:t>
            </a:r>
            <a:r>
              <a:rPr lang="sv-SE" sz="1200" dirty="0" err="1"/>
              <a:t>capital</a:t>
            </a:r>
            <a:r>
              <a:rPr lang="sv-SE" sz="1200" dirty="0"/>
              <a:t> </a:t>
            </a:r>
            <a:r>
              <a:rPr lang="sv-SE" sz="1200" dirty="0" err="1"/>
              <a:t>substitutioinal</a:t>
            </a:r>
            <a:r>
              <a:rPr lang="sv-SE" sz="1200" dirty="0"/>
              <a:t> or not?</a:t>
            </a:r>
          </a:p>
          <a:p>
            <a:r>
              <a:rPr lang="sv-SE" sz="1200" dirty="0"/>
              <a:t>The </a:t>
            </a:r>
            <a:r>
              <a:rPr lang="sv-SE" sz="1200" dirty="0" err="1"/>
              <a:t>rationale</a:t>
            </a:r>
            <a:r>
              <a:rPr lang="sv-SE" sz="1200" dirty="0"/>
              <a:t> </a:t>
            </a:r>
            <a:r>
              <a:rPr lang="sv-SE" sz="1200" dirty="0" err="1"/>
              <a:t>of</a:t>
            </a:r>
            <a:r>
              <a:rPr lang="sv-SE" sz="1200" dirty="0"/>
              <a:t> strong and </a:t>
            </a:r>
            <a:r>
              <a:rPr lang="sv-SE" sz="1200" dirty="0" err="1"/>
              <a:t>weak</a:t>
            </a:r>
            <a:r>
              <a:rPr lang="sv-SE" sz="1200" dirty="0"/>
              <a:t> </a:t>
            </a:r>
            <a:r>
              <a:rPr lang="sv-SE" sz="1200" dirty="0" err="1"/>
              <a:t>sustainability</a:t>
            </a:r>
            <a:endParaRPr lang="sv-SE" sz="1200" dirty="0"/>
          </a:p>
          <a:p>
            <a:r>
              <a:rPr lang="sv-SE" sz="1200" dirty="0"/>
              <a:t>Different </a:t>
            </a:r>
            <a:r>
              <a:rPr lang="sv-SE" sz="1200" dirty="0" err="1"/>
              <a:t>models</a:t>
            </a:r>
            <a:endParaRPr lang="sv-SE" sz="1200" dirty="0"/>
          </a:p>
          <a:p>
            <a:r>
              <a:rPr lang="sv-SE" sz="1200" dirty="0"/>
              <a:t>Corporations </a:t>
            </a:r>
            <a:r>
              <a:rPr lang="sv-SE" sz="1200" dirty="0" err="1"/>
              <a:t>perspectives</a:t>
            </a:r>
            <a:r>
              <a:rPr lang="sv-SE" sz="1200" dirty="0"/>
              <a:t> – inside </a:t>
            </a:r>
            <a:r>
              <a:rPr lang="sv-SE" sz="1200" dirty="0" err="1"/>
              <a:t>out</a:t>
            </a:r>
            <a:r>
              <a:rPr lang="sv-SE" sz="1200" dirty="0"/>
              <a:t> or </a:t>
            </a:r>
            <a:r>
              <a:rPr lang="sv-SE" sz="1200" dirty="0" err="1"/>
              <a:t>outside</a:t>
            </a:r>
            <a:r>
              <a:rPr lang="sv-SE" sz="1200" dirty="0"/>
              <a:t> in? Micro, </a:t>
            </a:r>
            <a:r>
              <a:rPr lang="sv-SE" sz="1200" dirty="0" err="1"/>
              <a:t>Macro</a:t>
            </a:r>
            <a:r>
              <a:rPr lang="sv-SE" sz="1200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D70C5-3DDE-4746-86B5-A9003952A7D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34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anna</a:t>
            </a:r>
            <a:endParaRPr lang="sv-SE"/>
          </a:p>
          <a:p>
            <a:r>
              <a:rPr lang="sv-SE"/>
              <a:t>De 5 nivåerna finns</a:t>
            </a:r>
          </a:p>
          <a:p>
            <a:r>
              <a:rPr lang="sv-SE"/>
              <a:t>De flesta är i business</a:t>
            </a:r>
          </a:p>
          <a:p>
            <a:r>
              <a:rPr lang="sv-SE"/>
              <a:t>Bäst i klassen nu är </a:t>
            </a:r>
            <a:r>
              <a:rPr lang="sv-SE" err="1"/>
              <a:t>Systemic</a:t>
            </a:r>
            <a:endParaRPr lang="sv-SE"/>
          </a:p>
          <a:p>
            <a:r>
              <a:rPr lang="sv-SE"/>
              <a:t>Det finns två till nivåer och i de behöver vi vara.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FDBB1-96EB-4240-A36F-90A93AE7811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16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  <a:p>
            <a:endParaRPr lang="sv-SE" dirty="0"/>
          </a:p>
          <a:p>
            <a:r>
              <a:rPr lang="sv-SE" dirty="0"/>
              <a:t>Problem</a:t>
            </a:r>
          </a:p>
          <a:p>
            <a:endParaRPr lang="sv-SE" dirty="0"/>
          </a:p>
          <a:p>
            <a:r>
              <a:rPr lang="en-GB" sz="1700" b="1" dirty="0">
                <a:latin typeface="HELVETICA LIGHT" panose="020B0403020202020204" pitchFamily="34" charset="0"/>
                <a:cs typeface="Arial" panose="020B0604020202020204" pitchFamily="34" charset="0"/>
              </a:rPr>
              <a:t>Current state:</a:t>
            </a:r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Sustainability commitments in the corporate world is increasing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Still we see growing sustainability issues and an environmental degradation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Current way of addressing sustainability is not working</a:t>
            </a:r>
          </a:p>
          <a:p>
            <a:pPr lvl="1"/>
            <a:endParaRPr lang="en-GB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r>
              <a:rPr lang="en-GB" sz="1700" b="1" dirty="0">
                <a:latin typeface="HELVETICA LIGHT" panose="020B0403020202020204" pitchFamily="34" charset="0"/>
                <a:cs typeface="Arial" panose="020B0604020202020204" pitchFamily="34" charset="0"/>
              </a:rPr>
              <a:t>Demands: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Need for transformative actions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Need for sufficient engagement from the private sector and the citizens. </a:t>
            </a:r>
          </a:p>
          <a:p>
            <a:pPr lvl="1"/>
            <a:r>
              <a:rPr lang="en-GB" sz="1700" dirty="0">
                <a:latin typeface="Helvetica Light" panose="020B0403020202020204" pitchFamily="34" charset="0"/>
                <a:cs typeface="Arial" panose="020B0604020202020204" pitchFamily="34" charset="0"/>
              </a:rPr>
              <a:t>Need for understanding higher/stronger levels of sustainability.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D70C5-3DDE-4746-86B5-A9003952A7D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38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45B59E-D965-1686-7248-347A2012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4FD57A-5308-DA77-F892-FD2E0320A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0D9519-0DC1-566D-B771-5901C823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9D6717-D42E-079C-2AB8-CC74EC6B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BD242B-0F0E-6681-4D19-56F8A684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23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2E8C3-AE0D-65E9-D323-D52137BA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EFBAC6-59D9-A226-1E80-77C93475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8D7F20-56BD-82DE-2B91-1591EFD9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6EDD3D-4A0B-47C5-F512-612B83D8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A06C1C-FE5A-6455-285E-67A35E0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7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1A75F5-C753-4DC9-0119-74F701B59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EE06E5-0040-373D-1328-78BEB0AF0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7CB7EA-5D73-95FD-594A-27118A57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55A729-AAA2-32E0-B057-CEF6272B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9375EF-7BDC-459A-85A2-407802B6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236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474833"/>
            <a:ext cx="1016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960000" y="4202967"/>
            <a:ext cx="10165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867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2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6A621-ECD2-64A6-1EC6-3BA67261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CA1864-8087-102A-5FD8-F0341147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F67EDB-49DC-F0DB-0EEB-C30864DA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7A9808-20C5-A502-E39D-29A2FB1B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6E4A70-3106-2E35-3955-5FB293FC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5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C298C-3AC9-BE68-B6F8-6F234C1F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35DAF5-E2A5-0E98-A489-1D306DAC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FD7884-D963-C11C-41AC-A593AD23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4E17BD-712A-541A-6A17-F988FDF3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C49684-8AF4-95EB-6059-9B42BF6D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44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ACEDD-65F5-A7A4-2182-8A8F3545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8C35C0-94BE-BD67-6262-2B5A54763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B6095E-C85B-43A3-F098-24175C36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E630ED-6FA8-3F0C-6A48-4E16E783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CFC6F2-E90E-E302-1D9F-6A5108F9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911213-DBD9-5D0D-4971-2FA8A6A7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32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4F2E1C-6DBE-87A7-985F-98E0C3E0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7731A2-FAFE-27E0-A247-CF61F0E7F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FB3170-3CD0-24E6-91F5-1837491C5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9B3337-107E-23A6-8309-50150E802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B7CB910-17E7-A0F1-4879-31C2BE255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210FF8-481C-2A5A-B508-A696BF53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D46DB7D-962C-1F69-2F68-AABB93AC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FD9729-BCDA-FF0A-5A79-E79C5CD2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B3551-F9A9-931E-0345-51BE35FA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9773B3-D616-C391-9DA8-F4F7C8E2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DC8505-7728-DB2D-1EC5-60909512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2EFEE1-B881-F314-5AAA-F7F05DB3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5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1A4B565-4C06-8A91-8073-A9139CF6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0535D7C-BD5F-757A-5723-89F13AC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CEBD6F-1780-3CC9-8786-637D399B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23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AF10E-A071-8480-967D-8915283F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5033E1-27E3-C4C3-176C-AB7C5ACD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737288-E16D-1AC7-AEA4-0E26F3654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3EBE2B-E91A-FF97-F44E-E683E1D7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967025-E1B1-D83E-67FA-15F17F2A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CBBCDC-3573-E496-BAFF-9F144EC4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9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485592-9665-6DDA-36F9-6BB87204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E5F2C81-D1AE-CC3E-39F1-537F0D4A2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A8C087-A2CD-E2E5-00A2-09B8045DB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51DCC4-E037-7C74-B453-D025B370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8D692-5982-0392-4484-6674B519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1284B0-0FE4-E187-77F2-7CA71950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1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76186C-412E-C19F-3536-E33545C5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4A37EF-35EA-DA31-4B44-E31B3260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3504A6-4B39-69F1-BF9A-C153863C4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D558-21C9-134A-9D83-7BAE75C70BFC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1288CB-5D89-33B9-2F8A-A3C66AF1B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FCE05D-1B74-9A10-5CF1-66A70090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614A-9BDF-714D-BF97-E84AE17A7A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1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=https%3A%2F%2Fassets.hongkiat.com%2Fuploads%2Fnature_inspired_artwork%2Four-beloved-endeavor.jpg&amp;imgrefurl=https%3A%2F%2Fwww.hongkiat.com%2Fblog%2Fbeautiful-nature-inspired-artwork%2F&amp;tbnid=XfCL6K5P6oST0M&amp;vet=12ahUKEwjmts7Gxtf5AhUSuIsKHW5RBeoQMygFegQIARAr..i&amp;docid=U5Bem53QO_uqIM&amp;w=600&amp;h=747&amp;q=https%3A%2F%2Fwww.hongkiat.com%2Fblog%2Fbeautiful-nature-inspired-artwork&amp;client=safari&amp;ved=2ahUKEwjmts7Gxtf5AhUSuIsKHW5RBeoQMygFegQIARAr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arina.eriksson@kau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iljo-utveckling.se/ipcc-rapporten-klimatkrisen-ar-aku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35FCE-B456-4C00-B2BE-CB436B41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234434-47F9-4F0E-8FDA-BEAFFE75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超过 10000 张关于“Sustainability Planet”和“生态”的免费图片 - Pixabay">
            <a:extLst>
              <a:ext uri="{FF2B5EF4-FFF2-40B4-BE49-F238E27FC236}">
                <a16:creationId xmlns:a16="http://schemas.microsoft.com/office/drawing/2014/main" id="{64D37838-C2B6-41F3-9305-3469ABC7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8E41F5F0-2977-4D4B-A43F-CE29FF2339CE}"/>
              </a:ext>
            </a:extLst>
          </p:cNvPr>
          <p:cNvSpPr txBox="1">
            <a:spLocks/>
          </p:cNvSpPr>
          <p:nvPr/>
        </p:nvSpPr>
        <p:spPr>
          <a:xfrm>
            <a:off x="977353" y="-315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Strong </a:t>
            </a:r>
            <a:r>
              <a:rPr lang="sv-SE" dirty="0" err="1"/>
              <a:t>Sustainability</a:t>
            </a:r>
            <a:r>
              <a:rPr lang="sv-SE" dirty="0"/>
              <a:t>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886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CE717-B973-4772-ACBF-CD6079C7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E7D65-24A1-4AA1-BC75-6D94D2B57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DA6107F-6F2D-41A2-AB2F-A92CE80A30A4}"/>
              </a:ext>
            </a:extLst>
          </p:cNvPr>
          <p:cNvPicPr/>
          <p:nvPr/>
        </p:nvPicPr>
        <p:blipFill rotWithShape="1">
          <a:blip r:embed="rId2"/>
          <a:srcRect l="15820" t="47507" r="32966" b="3623"/>
          <a:stretch/>
        </p:blipFill>
        <p:spPr bwMode="auto">
          <a:xfrm>
            <a:off x="1066800" y="1497716"/>
            <a:ext cx="8990251" cy="5360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2131B58-3D71-43B2-AEE1-B5A7E5F9FCE3}"/>
              </a:ext>
            </a:extLst>
          </p:cNvPr>
          <p:cNvSpPr txBox="1"/>
          <p:nvPr/>
        </p:nvSpPr>
        <p:spPr>
          <a:xfrm>
            <a:off x="1374202" y="670971"/>
            <a:ext cx="227177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1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77"/>
                <a:ea typeface="+mn-ea"/>
                <a:cs typeface="Arial"/>
                <a:sym typeface="Arial"/>
              </a:rPr>
              <a:t>Anthropocentric</a:t>
            </a:r>
            <a:endParaRPr kumimoji="0" lang="sv-S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 pitchFamily="2" charset="77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77"/>
                <a:ea typeface="+mn-ea"/>
                <a:cs typeface="Arial"/>
                <a:sym typeface="Arial"/>
              </a:rPr>
              <a:t>perspective</a:t>
            </a:r>
            <a:endParaRPr kumimoji="0" lang="sv-S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3993DA-FC9E-4AF3-8DF4-532B61A32915}"/>
              </a:ext>
            </a:extLst>
          </p:cNvPr>
          <p:cNvSpPr txBox="1"/>
          <p:nvPr/>
        </p:nvSpPr>
        <p:spPr>
          <a:xfrm>
            <a:off x="6680989" y="615904"/>
            <a:ext cx="226702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>
                <a:latin typeface="Josefin Sans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21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77"/>
                <a:ea typeface="+mn-ea"/>
                <a:cs typeface="Arial"/>
                <a:sym typeface="Arial"/>
              </a:rPr>
              <a:t>Ecocentric</a:t>
            </a:r>
            <a:r>
              <a:rPr kumimoji="0" lang="sv-SE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77"/>
                <a:ea typeface="+mn-ea"/>
                <a:cs typeface="Arial"/>
                <a:sym typeface="Arial"/>
              </a:rPr>
              <a:t> </a:t>
            </a:r>
            <a:r>
              <a:rPr kumimoji="0" lang="sv-SE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77"/>
                <a:ea typeface="+mn-ea"/>
                <a:cs typeface="Arial"/>
                <a:sym typeface="Arial"/>
              </a:rPr>
              <a:t>perspective</a:t>
            </a:r>
            <a:endParaRPr kumimoji="0" lang="sv-S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BD78419-8389-47E5-8FE9-B2FA4CF326FF}"/>
              </a:ext>
            </a:extLst>
          </p:cNvPr>
          <p:cNvSpPr txBox="1"/>
          <p:nvPr/>
        </p:nvSpPr>
        <p:spPr>
          <a:xfrm>
            <a:off x="19227" y="-69248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The </a:t>
            </a:r>
            <a:r>
              <a:rPr lang="sv-SE" sz="3600" dirty="0" err="1"/>
              <a:t>Perspectives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38500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B5DE62-9195-A9DD-204D-3A3ABCBC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5400" dirty="0"/>
              <a:t>Technocentric</a:t>
            </a:r>
          </a:p>
        </p:txBody>
      </p:sp>
      <p:pic>
        <p:nvPicPr>
          <p:cNvPr id="3074" name="Picture 2" descr="30 Beautiful Nature-Inspired Artworks - Hongkiat">
            <a:hlinkClick r:id="rId2"/>
            <a:extLst>
              <a:ext uri="{FF2B5EF4-FFF2-40B4-BE49-F238E27FC236}">
                <a16:creationId xmlns:a16="http://schemas.microsoft.com/office/drawing/2014/main" id="{ABDE475C-BC08-5193-1C03-935CD9E28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r="8860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F6FC36-C254-6859-26A7-F9EC1C29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23885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 high reliance in technology</a:t>
            </a:r>
          </a:p>
          <a:p>
            <a:pPr marL="723885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23885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Technological solutions that </a:t>
            </a:r>
            <a:r>
              <a:rPr lang="en-US" sz="5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lead to the overexploitation of natural resources </a:t>
            </a:r>
            <a:r>
              <a:rPr lang="en-US" sz="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beneficial</a:t>
            </a: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52385" indent="0" algn="l">
              <a:spcAft>
                <a:spcPts val="600"/>
              </a:spcAft>
              <a:buNone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52385" indent="0" algn="l">
              <a:spcAft>
                <a:spcPts val="600"/>
              </a:spcAft>
              <a:buNone/>
            </a:pPr>
            <a:r>
              <a:rPr lang="sv-SE" sz="2200" dirty="0"/>
              <a:t>Bild, källa: </a:t>
            </a:r>
            <a:r>
              <a:rPr lang="sv-SE" sz="2200" dirty="0" err="1"/>
              <a:t>https</a:t>
            </a:r>
            <a:r>
              <a:rPr lang="sv-SE" sz="2200" dirty="0"/>
              <a:t>://</a:t>
            </a:r>
            <a:r>
              <a:rPr lang="sv-SE" sz="2200" dirty="0" err="1"/>
              <a:t>www.hongkiat.com</a:t>
            </a:r>
            <a:r>
              <a:rPr lang="sv-SE" sz="2200" dirty="0"/>
              <a:t>/</a:t>
            </a:r>
            <a:r>
              <a:rPr lang="sv-SE" sz="2200" dirty="0" err="1"/>
              <a:t>blog</a:t>
            </a:r>
            <a:r>
              <a:rPr lang="sv-SE" sz="2200" dirty="0"/>
              <a:t>/</a:t>
            </a:r>
            <a:r>
              <a:rPr lang="sv-SE" sz="2200" dirty="0" err="1"/>
              <a:t>beautiful-nature-inspired-artwork</a:t>
            </a:r>
            <a:r>
              <a:rPr lang="sv-SE" sz="2200" dirty="0"/>
              <a:t>/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1489BF8-8B1C-42B1-975A-5DC811658BD7}"/>
              </a:ext>
            </a:extLst>
          </p:cNvPr>
          <p:cNvSpPr txBox="1"/>
          <p:nvPr/>
        </p:nvSpPr>
        <p:spPr>
          <a:xfrm>
            <a:off x="3749979" y="21181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The </a:t>
            </a:r>
            <a:r>
              <a:rPr lang="sv-SE" sz="3600" dirty="0" err="1"/>
              <a:t>Technocentric</a:t>
            </a:r>
            <a:r>
              <a:rPr lang="sv-SE" sz="3600" dirty="0"/>
              <a:t> </a:t>
            </a:r>
            <a:r>
              <a:rPr lang="sv-SE" sz="3600" dirty="0" err="1"/>
              <a:t>Perspective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2601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C8F83-625D-CA0E-AA1C-28A276A7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444649-4526-DC23-241D-4A44770AE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07CBE3-D0F0-CA44-EA22-3E0B2193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6640032-4AB3-4333-AFAF-ABF48ED0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0" y="345524"/>
            <a:ext cx="901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ödesschema: Koppling 3">
            <a:extLst>
              <a:ext uri="{FF2B5EF4-FFF2-40B4-BE49-F238E27FC236}">
                <a16:creationId xmlns:a16="http://schemas.microsoft.com/office/drawing/2014/main" id="{BFA385C3-2BB6-41D0-8357-7FBAB266C60F}"/>
              </a:ext>
            </a:extLst>
          </p:cNvPr>
          <p:cNvSpPr/>
          <p:nvPr/>
        </p:nvSpPr>
        <p:spPr>
          <a:xfrm>
            <a:off x="192505" y="345524"/>
            <a:ext cx="1237455" cy="1019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621E738-4063-46A9-870B-C532DC4D841D}"/>
              </a:ext>
            </a:extLst>
          </p:cNvPr>
          <p:cNvSpPr txBox="1"/>
          <p:nvPr/>
        </p:nvSpPr>
        <p:spPr>
          <a:xfrm>
            <a:off x="503529" y="414251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The Road</a:t>
            </a:r>
          </a:p>
        </p:txBody>
      </p:sp>
    </p:spTree>
    <p:extLst>
      <p:ext uri="{BB962C8B-B14F-4D97-AF65-F5344CB8AC3E}">
        <p14:creationId xmlns:p14="http://schemas.microsoft.com/office/powerpoint/2010/main" val="217320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A4FB4-E82C-4240-A8E2-006ABD0F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05" y="-23827"/>
            <a:ext cx="10515600" cy="1325563"/>
          </a:xfrm>
        </p:spPr>
        <p:txBody>
          <a:bodyPr/>
          <a:lstStyle/>
          <a:p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Education´s</a:t>
            </a:r>
            <a:r>
              <a:rPr lang="sv-SE" dirty="0"/>
              <a:t> </a:t>
            </a:r>
            <a:r>
              <a:rPr lang="sv-SE" dirty="0" err="1"/>
              <a:t>role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57BCE0-98EA-4B0C-B15C-CC498165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Carina xx</a:t>
            </a:r>
          </a:p>
        </p:txBody>
      </p:sp>
      <p:pic>
        <p:nvPicPr>
          <p:cNvPr id="6" name="Picture 2" descr="Premium Photo | Book with plant on table on bright background">
            <a:extLst>
              <a:ext uri="{FF2B5EF4-FFF2-40B4-BE49-F238E27FC236}">
                <a16:creationId xmlns:a16="http://schemas.microsoft.com/office/drawing/2014/main" id="{549A3AA6-CAA4-403A-BD6D-B81C8D0CA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3"/>
          <a:stretch/>
        </p:blipFill>
        <p:spPr bwMode="auto">
          <a:xfrm>
            <a:off x="838200" y="1003379"/>
            <a:ext cx="10515600" cy="585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3CE149F-AD03-479F-9D0B-730910F2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4" y="54184"/>
            <a:ext cx="901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345F827-7FBB-4440-B6E7-C708C5B9D594}"/>
              </a:ext>
            </a:extLst>
          </p:cNvPr>
          <p:cNvSpPr txBox="1">
            <a:spLocks/>
          </p:cNvSpPr>
          <p:nvPr/>
        </p:nvSpPr>
        <p:spPr>
          <a:xfrm>
            <a:off x="2252488" y="2167798"/>
            <a:ext cx="3843512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/>
              <a:t>Critical</a:t>
            </a:r>
            <a:r>
              <a:rPr lang="sv-SE" sz="3600" b="1" dirty="0"/>
              <a:t> </a:t>
            </a:r>
            <a:r>
              <a:rPr lang="sv-SE" sz="3600" b="1" dirty="0" err="1"/>
              <a:t>thinking</a:t>
            </a:r>
            <a:endParaRPr lang="sv-SE" sz="3600" b="1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DD2D44E-9180-4B8B-A635-0C7D2FF14274}"/>
              </a:ext>
            </a:extLst>
          </p:cNvPr>
          <p:cNvSpPr txBox="1">
            <a:spLocks/>
          </p:cNvSpPr>
          <p:nvPr/>
        </p:nvSpPr>
        <p:spPr>
          <a:xfrm>
            <a:off x="1303484" y="1126074"/>
            <a:ext cx="4326107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/>
              <a:t>Systemic</a:t>
            </a:r>
            <a:r>
              <a:rPr lang="sv-SE" sz="3600" b="1" dirty="0"/>
              <a:t> </a:t>
            </a:r>
            <a:r>
              <a:rPr lang="sv-SE" sz="3600" b="1" dirty="0" err="1"/>
              <a:t>thinking</a:t>
            </a:r>
            <a:endParaRPr lang="sv-SE" sz="3600" b="1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AA67D73-370B-481F-A9A5-3C76A02FFEB3}"/>
              </a:ext>
            </a:extLst>
          </p:cNvPr>
          <p:cNvSpPr txBox="1">
            <a:spLocks/>
          </p:cNvSpPr>
          <p:nvPr/>
        </p:nvSpPr>
        <p:spPr>
          <a:xfrm>
            <a:off x="763339" y="4251246"/>
            <a:ext cx="5799968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/>
              <a:t>Acting</a:t>
            </a:r>
            <a:r>
              <a:rPr lang="sv-SE" sz="3600" b="1" dirty="0"/>
              <a:t> </a:t>
            </a:r>
            <a:r>
              <a:rPr lang="sv-SE" sz="3600" b="1" dirty="0" err="1"/>
              <a:t>fairly</a:t>
            </a:r>
            <a:r>
              <a:rPr lang="sv-SE" sz="3600" b="1" dirty="0"/>
              <a:t> and </a:t>
            </a:r>
            <a:r>
              <a:rPr lang="sv-SE" sz="3600" b="1" dirty="0" err="1"/>
              <a:t>ecologically</a:t>
            </a:r>
            <a:endParaRPr lang="sv-SE" sz="3600" b="1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9EC40AD-2D74-4DFD-827D-C4EA9CCDE219}"/>
              </a:ext>
            </a:extLst>
          </p:cNvPr>
          <p:cNvSpPr txBox="1">
            <a:spLocks/>
          </p:cNvSpPr>
          <p:nvPr/>
        </p:nvSpPr>
        <p:spPr>
          <a:xfrm>
            <a:off x="6927563" y="4672493"/>
            <a:ext cx="2029577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/>
              <a:t>Wellbeing</a:t>
            </a:r>
            <a:endParaRPr lang="sv-SE" sz="3600" b="1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8298D246-688B-4646-9BD7-FD4725E21D68}"/>
              </a:ext>
            </a:extLst>
          </p:cNvPr>
          <p:cNvSpPr txBox="1">
            <a:spLocks/>
          </p:cNvSpPr>
          <p:nvPr/>
        </p:nvSpPr>
        <p:spPr>
          <a:xfrm>
            <a:off x="6861197" y="2873402"/>
            <a:ext cx="3951763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Hope &amp; </a:t>
            </a:r>
            <a:r>
              <a:rPr lang="sv-SE" sz="3600" b="1" dirty="0" err="1"/>
              <a:t>happiness</a:t>
            </a:r>
            <a:endParaRPr lang="sv-SE" sz="3600" b="1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DA0DF9A0-EF6E-47B4-AF99-81ABF6B67768}"/>
              </a:ext>
            </a:extLst>
          </p:cNvPr>
          <p:cNvSpPr txBox="1">
            <a:spLocks/>
          </p:cNvSpPr>
          <p:nvPr/>
        </p:nvSpPr>
        <p:spPr>
          <a:xfrm>
            <a:off x="8382392" y="1400084"/>
            <a:ext cx="2029577" cy="9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4130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10E68-69F3-C54C-9686-F88520A2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49987"/>
            <a:ext cx="6586491" cy="1001028"/>
          </a:xfrm>
        </p:spPr>
        <p:txBody>
          <a:bodyPr anchor="b">
            <a:normAutofit/>
          </a:bodyPr>
          <a:lstStyle/>
          <a:p>
            <a:r>
              <a:rPr lang="sv-SE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 </a:t>
            </a:r>
            <a:r>
              <a:rPr lang="sv-SE" sz="4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take</a:t>
            </a:r>
            <a:r>
              <a:rPr lang="sv-SE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4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aways</a:t>
            </a:r>
            <a:endParaRPr lang="sv-SE" sz="4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973F0C-40AA-FB4A-B29F-D890ABC1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464855"/>
            <a:ext cx="6586489" cy="12435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sv-SE" sz="1700" dirty="0" err="1">
                <a:latin typeface="Helvetica Light" panose="020B0403020202020204" pitchFamily="34" charset="0"/>
                <a:cs typeface="Arial" panose="020B0604020202020204" pitchFamily="34" charset="0"/>
              </a:rPr>
              <a:t>Educate</a:t>
            </a: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 students </a:t>
            </a:r>
            <a:r>
              <a:rPr lang="sv-SE" sz="1700" dirty="0" err="1">
                <a:latin typeface="Helvetica Light" panose="020B0403020202020204" pitchFamily="34" charset="0"/>
                <a:cs typeface="Arial" panose="020B0604020202020204" pitchFamily="34" charset="0"/>
              </a:rPr>
              <a:t>with</a:t>
            </a: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 </a:t>
            </a:r>
            <a:r>
              <a:rPr lang="sv-SE" sz="1700" dirty="0" err="1">
                <a:latin typeface="Helvetica Light" panose="020B0403020202020204" pitchFamily="34" charset="0"/>
                <a:cs typeface="Arial" panose="020B0604020202020204" pitchFamily="34" charset="0"/>
              </a:rPr>
              <a:t>reference</a:t>
            </a: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 to strong </a:t>
            </a:r>
            <a:r>
              <a:rPr lang="sv-SE" sz="1700" dirty="0" err="1">
                <a:latin typeface="Helvetica Light" panose="020B0403020202020204" pitchFamily="34" charset="0"/>
                <a:cs typeface="Arial" panose="020B0604020202020204" pitchFamily="34" charset="0"/>
              </a:rPr>
              <a:t>sustainability</a:t>
            </a: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. Curriculum for the </a:t>
            </a:r>
            <a:r>
              <a:rPr lang="sv-SE" sz="1700" dirty="0" err="1">
                <a:latin typeface="Helvetica Light" panose="020B0403020202020204" pitchFamily="34" charset="0"/>
                <a:cs typeface="Arial" panose="020B0604020202020204" pitchFamily="34" charset="0"/>
              </a:rPr>
              <a:t>future</a:t>
            </a: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lvl="1"/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700" dirty="0"/>
          </a:p>
          <a:p>
            <a:endParaRPr lang="sv-SE" sz="1700" dirty="0"/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4" name="Picture 4" descr="A person holding a globe">
            <a:extLst>
              <a:ext uri="{FF2B5EF4-FFF2-40B4-BE49-F238E27FC236}">
                <a16:creationId xmlns:a16="http://schemas.microsoft.com/office/drawing/2014/main" id="{B69205D6-F7EC-D718-EACC-2D7320EA8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6" r="2972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BBAE14E-9FFA-4774-B183-AD9D15227797}"/>
              </a:ext>
            </a:extLst>
          </p:cNvPr>
          <p:cNvSpPr txBox="1">
            <a:spLocks/>
          </p:cNvSpPr>
          <p:nvPr/>
        </p:nvSpPr>
        <p:spPr>
          <a:xfrm>
            <a:off x="4955459" y="2522371"/>
            <a:ext cx="6586489" cy="1243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700" dirty="0">
                <a:latin typeface="Helvetica Light" panose="020B0403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800" dirty="0">
                <a:latin typeface="Helvetica Light" panose="020B0403020202020204" pitchFamily="34" charset="0"/>
                <a:cs typeface="Arial" panose="020B0604020202020204" pitchFamily="34" charset="0"/>
              </a:rPr>
              <a:t>Lead by example: Your whole </a:t>
            </a:r>
            <a:r>
              <a:rPr lang="en-US" sz="1800" dirty="0" err="1">
                <a:latin typeface="Helvetica Light" panose="020B0403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800" dirty="0">
                <a:latin typeface="Helvetica Light" panose="020B0403020202020204" pitchFamily="34" charset="0"/>
                <a:cs typeface="Arial" panose="020B0604020202020204" pitchFamily="34" charset="0"/>
              </a:rPr>
              <a:t> is up to date and guided by a mindset towards strong </a:t>
            </a:r>
            <a:r>
              <a:rPr lang="en-US" sz="1800" dirty="0" err="1">
                <a:latin typeface="Helvetica Light" panose="020B0403020202020204" pitchFamily="34" charset="0"/>
                <a:cs typeface="Arial" panose="020B0604020202020204" pitchFamily="34" charset="0"/>
              </a:rPr>
              <a:t>sustainaibility</a:t>
            </a:r>
            <a:r>
              <a:rPr lang="en-US" sz="1800" dirty="0">
                <a:latin typeface="Helvetica Light" panose="020B0403020202020204" pitchFamily="34" charset="0"/>
                <a:cs typeface="Arial" panose="020B0604020202020204" pitchFamily="34" charset="0"/>
              </a:rPr>
              <a:t> and working with transformative actions. </a:t>
            </a:r>
            <a:endParaRPr lang="sv-SE" sz="18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lvl="1"/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  <a:p>
            <a:endParaRPr lang="sv-SE" sz="17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D32DB1D-D26A-4C1B-94AB-04DB57C9A20D}"/>
              </a:ext>
            </a:extLst>
          </p:cNvPr>
          <p:cNvSpPr txBox="1">
            <a:spLocks/>
          </p:cNvSpPr>
          <p:nvPr/>
        </p:nvSpPr>
        <p:spPr>
          <a:xfrm>
            <a:off x="4965433" y="3957803"/>
            <a:ext cx="6586489" cy="124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8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700" dirty="0">
                <a:latin typeface="Helvetica Light" panose="020B0403020202020204" pitchFamily="34" charset="0"/>
                <a:cs typeface="Arial" panose="020B0604020202020204" pitchFamily="34" charset="0"/>
              </a:rPr>
              <a:t>Work together across boarders. Together we are stronger! </a:t>
            </a: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sv-SE" sz="17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lvl="1"/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  <a:p>
            <a:endParaRPr lang="sv-SE" sz="17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27139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2EFC54-50E4-4E0B-F234-B9543E59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96344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dirty="0" err="1"/>
              <a:t>Thank</a:t>
            </a:r>
            <a:r>
              <a:rPr lang="sv-SE" sz="5400" dirty="0"/>
              <a:t> </a:t>
            </a:r>
            <a:r>
              <a:rPr lang="sv-SE" sz="5400" dirty="0" err="1"/>
              <a:t>you</a:t>
            </a:r>
            <a:r>
              <a:rPr lang="sv-SE" sz="5400" dirty="0"/>
              <a:t>!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D9A4C0-1FA0-12DC-1E04-59F9F678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502151"/>
            <a:ext cx="4243589" cy="2691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>
                <a:latin typeface="Helvetica" pitchFamily="2" charset="0"/>
              </a:rPr>
              <a:t>Carina Eriksson, Karlstad University, Sweden</a:t>
            </a:r>
          </a:p>
          <a:p>
            <a:pPr marL="0" indent="0">
              <a:buNone/>
            </a:pPr>
            <a:r>
              <a:rPr lang="sv-SE" sz="1200" dirty="0">
                <a:latin typeface="Helvetica" pitchFamily="2" charset="0"/>
                <a:hlinkClick r:id="rId2"/>
              </a:rPr>
              <a:t>carina.eriksson@kau.se</a:t>
            </a:r>
            <a:r>
              <a:rPr lang="sv-SE" sz="1200" dirty="0"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endParaRPr lang="sv-SE" sz="1200" dirty="0">
              <a:latin typeface="Helvetica" pitchFamily="2" charset="0"/>
            </a:endParaRPr>
          </a:p>
          <a:p>
            <a:endParaRPr lang="sv-SE" sz="1200" dirty="0">
              <a:latin typeface="Helvetica" pitchFamily="2" charset="0"/>
            </a:endParaRPr>
          </a:p>
          <a:p>
            <a:endParaRPr lang="sv-SE" sz="1200" dirty="0"/>
          </a:p>
        </p:txBody>
      </p:sp>
      <p:pic>
        <p:nvPicPr>
          <p:cNvPr id="6" name="Bildobjekt 5" descr="En bild som visar kopp, mat, gelatin&#10;&#10;Automatiskt genererad beskrivning">
            <a:extLst>
              <a:ext uri="{FF2B5EF4-FFF2-40B4-BE49-F238E27FC236}">
                <a16:creationId xmlns:a16="http://schemas.microsoft.com/office/drawing/2014/main" id="{DA6D296A-C48B-4448-84B5-869F279C0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5" r="14570" b="1"/>
          <a:stretch/>
        </p:blipFill>
        <p:spPr>
          <a:xfrm>
            <a:off x="5310177" y="-138467"/>
            <a:ext cx="6878775" cy="692679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38AA93B-957F-4ED0-BAFD-DC882047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" y="5683979"/>
            <a:ext cx="901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9D5F99C6-FA08-487D-ADF8-7ABEB324AA34}"/>
              </a:ext>
            </a:extLst>
          </p:cNvPr>
          <p:cNvSpPr txBox="1">
            <a:spLocks/>
          </p:cNvSpPr>
          <p:nvPr/>
        </p:nvSpPr>
        <p:spPr>
          <a:xfrm>
            <a:off x="625878" y="362535"/>
            <a:ext cx="10647172" cy="562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Be the </a:t>
            </a:r>
            <a:r>
              <a:rPr lang="sv-SE" sz="3600" dirty="0" err="1"/>
              <a:t>change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want</a:t>
            </a:r>
            <a:r>
              <a:rPr lang="sv-SE" sz="3600" dirty="0"/>
              <a:t> to </a:t>
            </a:r>
            <a:r>
              <a:rPr lang="sv-SE" sz="3600" dirty="0" err="1"/>
              <a:t>see</a:t>
            </a:r>
            <a:r>
              <a:rPr lang="sv-SE" sz="3600" dirty="0"/>
              <a:t> in the </a:t>
            </a:r>
            <a:r>
              <a:rPr lang="sv-SE" sz="3600" dirty="0" err="1"/>
              <a:t>world</a:t>
            </a:r>
            <a:r>
              <a:rPr lang="sv-SE" sz="3600" dirty="0"/>
              <a:t>.</a:t>
            </a:r>
          </a:p>
          <a:p>
            <a:r>
              <a:rPr lang="sv-SE" sz="1600" dirty="0"/>
              <a:t>Mahatma Gandhi</a:t>
            </a:r>
          </a:p>
        </p:txBody>
      </p:sp>
    </p:spTree>
    <p:extLst>
      <p:ext uri="{BB962C8B-B14F-4D97-AF65-F5344CB8AC3E}">
        <p14:creationId xmlns:p14="http://schemas.microsoft.com/office/powerpoint/2010/main" val="30684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6606B-F28F-43BD-881C-92EC0D6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74C5F0-522F-419B-847D-53C1DB5A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487C802-8E5B-4E22-BD55-DB69268FBF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0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02C70182-DE37-D04A-B1C1-A0E9F786C790}"/>
              </a:ext>
            </a:extLst>
          </p:cNvPr>
          <p:cNvSpPr txBox="1">
            <a:spLocks/>
          </p:cNvSpPr>
          <p:nvPr/>
        </p:nvSpPr>
        <p:spPr>
          <a:xfrm>
            <a:off x="3809238" y="499206"/>
            <a:ext cx="732258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Josefin Sans" pitchFamily="2" charset="77"/>
                <a:ea typeface="+mj-ea"/>
                <a:cs typeface="+mj-cs"/>
              </a:defRPr>
            </a:lvl1pPr>
          </a:lstStyle>
          <a:p>
            <a:r>
              <a:rPr lang="sv-SE" sz="41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Hållbarhet i nivåer</a:t>
            </a:r>
            <a:endParaRPr lang="sv-SE" sz="41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1B8BD18-A462-D34C-9BD2-09686E6E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7" y="1305384"/>
            <a:ext cx="3224514" cy="516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+mj-lt"/>
                <a:ea typeface="+mj-ea"/>
                <a:cs typeface="+mj-cs"/>
              </a:rPr>
              <a:t>AGENDA</a:t>
            </a:r>
          </a:p>
          <a:p>
            <a:endParaRPr lang="sv-SE" sz="1000" dirty="0"/>
          </a:p>
          <a:p>
            <a:r>
              <a:rPr lang="sv-SE" sz="2400" dirty="0"/>
              <a:t>Status check, </a:t>
            </a:r>
            <a:r>
              <a:rPr lang="sv-SE" sz="2400" dirty="0" err="1"/>
              <a:t>where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today</a:t>
            </a:r>
            <a:endParaRPr lang="sv-SE" sz="2400" dirty="0"/>
          </a:p>
          <a:p>
            <a:endParaRPr lang="sv-SE" sz="1000" dirty="0"/>
          </a:p>
          <a:p>
            <a:r>
              <a:rPr lang="sv-SE" sz="2400" dirty="0"/>
              <a:t>Research </a:t>
            </a:r>
            <a:r>
              <a:rPr lang="sv-SE" sz="2400" dirty="0" err="1"/>
              <a:t>based</a:t>
            </a:r>
            <a:r>
              <a:rPr lang="sv-SE" sz="2400" dirty="0"/>
              <a:t> illustration, </a:t>
            </a:r>
            <a:r>
              <a:rPr lang="sv-SE" sz="2400" dirty="0" err="1"/>
              <a:t>where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 to be</a:t>
            </a:r>
          </a:p>
          <a:p>
            <a:endParaRPr lang="sv-SE" sz="2400" dirty="0"/>
          </a:p>
          <a:p>
            <a:r>
              <a:rPr lang="sv-SE" sz="2400" dirty="0"/>
              <a:t>Strong </a:t>
            </a:r>
            <a:r>
              <a:rPr lang="sv-SE" sz="2400" dirty="0" err="1"/>
              <a:t>sustainability</a:t>
            </a:r>
            <a:r>
              <a:rPr lang="sv-SE" sz="2400" dirty="0"/>
              <a:t> and HEI  </a:t>
            </a:r>
          </a:p>
          <a:p>
            <a:endParaRPr lang="sv-SE" sz="2400" dirty="0"/>
          </a:p>
          <a:p>
            <a:r>
              <a:rPr lang="sv-SE" sz="2400" dirty="0"/>
              <a:t>Three </a:t>
            </a:r>
            <a:r>
              <a:rPr lang="sv-SE" sz="2400" dirty="0" err="1"/>
              <a:t>take-aways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2" name="Picture 4" descr="A cropped image of a person touching a plant">
            <a:extLst>
              <a:ext uri="{FF2B5EF4-FFF2-40B4-BE49-F238E27FC236}">
                <a16:creationId xmlns:a16="http://schemas.microsoft.com/office/drawing/2014/main" id="{860A3487-24A9-2D86-926F-774440035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09FA57-0B09-40DE-B082-FCDB754C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4" y="171449"/>
            <a:ext cx="901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9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1C4D7-AA17-40C5-9021-63F7B49D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6409893"/>
            <a:ext cx="10515600" cy="448107"/>
          </a:xfrm>
        </p:spPr>
        <p:txBody>
          <a:bodyPr>
            <a:normAutofit/>
          </a:bodyPr>
          <a:lstStyle/>
          <a:p>
            <a:r>
              <a:rPr lang="sv-SE" sz="1600" dirty="0"/>
              <a:t>Source: </a:t>
            </a:r>
            <a:r>
              <a:rPr lang="sv-SE" sz="1600" dirty="0">
                <a:hlinkClick r:id="rId2"/>
              </a:rPr>
              <a:t>IPCC-rapporten: Klimatkrisen är akut - Miljö &amp; Utveckling</a:t>
            </a:r>
            <a:endParaRPr lang="sv-SE" sz="1600" dirty="0"/>
          </a:p>
        </p:txBody>
      </p:sp>
      <p:pic>
        <p:nvPicPr>
          <p:cNvPr id="1026" name="Picture 2" descr="IPCC-rapporten: Klimatkrisen är akut - Miljö &amp; Utveckling">
            <a:extLst>
              <a:ext uri="{FF2B5EF4-FFF2-40B4-BE49-F238E27FC236}">
                <a16:creationId xmlns:a16="http://schemas.microsoft.com/office/drawing/2014/main" id="{41CED8B1-9F1E-49F8-90EE-6461863DE6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232"/>
            <a:ext cx="12192000" cy="53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D9DA4CCD-11E3-4BDB-8CFB-8F557C948673}"/>
              </a:ext>
            </a:extLst>
          </p:cNvPr>
          <p:cNvSpPr txBox="1">
            <a:spLocks/>
          </p:cNvSpPr>
          <p:nvPr/>
        </p:nvSpPr>
        <p:spPr>
          <a:xfrm>
            <a:off x="2229612" y="-2377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check, </a:t>
            </a:r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today</a:t>
            </a: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9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6FCB70-0E24-49A9-B4D5-B0AC7CC8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656" y="-153195"/>
            <a:ext cx="10515600" cy="1325563"/>
          </a:xfrm>
        </p:spPr>
        <p:txBody>
          <a:bodyPr/>
          <a:lstStyle/>
          <a:p>
            <a:r>
              <a:rPr lang="sv-SE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check, </a:t>
            </a:r>
            <a:r>
              <a:rPr lang="sv-SE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sv-SE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sv-SE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sv-SE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today</a:t>
            </a: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AutoShape 2" descr="IPCC Intergovernmental Panel on Climate Change - Climate Change ...">
            <a:extLst>
              <a:ext uri="{FF2B5EF4-FFF2-40B4-BE49-F238E27FC236}">
                <a16:creationId xmlns:a16="http://schemas.microsoft.com/office/drawing/2014/main" id="{05D140BF-3209-4AA1-848B-9AED38A77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14856" cy="15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IPCC Intergovernmental Panel on Climate Change - Climate Change ...">
            <a:extLst>
              <a:ext uri="{FF2B5EF4-FFF2-40B4-BE49-F238E27FC236}">
                <a16:creationId xmlns:a16="http://schemas.microsoft.com/office/drawing/2014/main" id="{EC6ADE8D-07B9-4009-9B43-431BF80D8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825752" cy="1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IPCC – University of KwaZulu-Natal">
            <a:extLst>
              <a:ext uri="{FF2B5EF4-FFF2-40B4-BE49-F238E27FC236}">
                <a16:creationId xmlns:a16="http://schemas.microsoft.com/office/drawing/2014/main" id="{11F0F712-E155-4EB7-B4B2-B9092A420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1137" y="-435863"/>
            <a:ext cx="5538214" cy="55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 descr="Sustainability Audits &amp; Carbon Terminology: Opportunities At COP 26">
            <a:extLst>
              <a:ext uri="{FF2B5EF4-FFF2-40B4-BE49-F238E27FC236}">
                <a16:creationId xmlns:a16="http://schemas.microsoft.com/office/drawing/2014/main" id="{5329AECF-16E3-45BB-A171-7FA7071A1D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129473"/>
            <a:ext cx="10582656" cy="572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latshållare för innehåll 7" descr="Sustainability Audits &amp; Carbon Terminology: Opportunities At COP 26">
            <a:extLst>
              <a:ext uri="{FF2B5EF4-FFF2-40B4-BE49-F238E27FC236}">
                <a16:creationId xmlns:a16="http://schemas.microsoft.com/office/drawing/2014/main" id="{9913F0EE-2236-4B36-97D0-3C498AA25F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0" t="65574" r="3676"/>
          <a:stretch/>
        </p:blipFill>
        <p:spPr bwMode="auto">
          <a:xfrm>
            <a:off x="5563027" y="4189476"/>
            <a:ext cx="4704376" cy="2661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173497A-E076-4BBB-87AB-5D2680B6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53193"/>
            <a:ext cx="901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3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3ECDC9-0966-4429-A53C-FD490EAD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4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3A0FC6-3327-421A-920F-C216CEB4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1" y="0"/>
            <a:ext cx="12150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 err="1"/>
              <a:t>Wildfire</a:t>
            </a:r>
            <a:r>
              <a:rPr lang="sv-SE" sz="1600" dirty="0"/>
              <a:t> in Bolivia, 2024	                 		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	</a:t>
            </a:r>
          </a:p>
          <a:p>
            <a:pPr marL="0" indent="0">
              <a:buNone/>
            </a:pPr>
            <a:r>
              <a:rPr lang="sv-SE" sz="1600" dirty="0"/>
              <a:t>			                            </a:t>
            </a:r>
            <a:r>
              <a:rPr lang="sv-SE" sz="1600" dirty="0" err="1"/>
              <a:t>Flooding</a:t>
            </a:r>
            <a:r>
              <a:rPr lang="sv-SE" sz="1600" dirty="0"/>
              <a:t> in </a:t>
            </a:r>
            <a:r>
              <a:rPr lang="sv-SE" sz="1600" dirty="0" err="1"/>
              <a:t>Spain</a:t>
            </a:r>
            <a:r>
              <a:rPr lang="sv-SE" sz="1600" dirty="0"/>
              <a:t>, Valencia, 2024</a:t>
            </a:r>
          </a:p>
          <a:p>
            <a:pPr marL="0" indent="0">
              <a:buNone/>
            </a:pPr>
            <a:r>
              <a:rPr lang="sv-SE" sz="1600" dirty="0"/>
              <a:t>										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									</a:t>
            </a:r>
          </a:p>
          <a:p>
            <a:pPr marL="0" indent="0">
              <a:buNone/>
            </a:pPr>
            <a:r>
              <a:rPr lang="sv-SE" sz="1600" dirty="0"/>
              <a:t>									</a:t>
            </a:r>
          </a:p>
          <a:p>
            <a:pPr marL="0" indent="0">
              <a:buNone/>
            </a:pPr>
            <a:r>
              <a:rPr lang="sv-SE" sz="1600" dirty="0"/>
              <a:t>									</a:t>
            </a:r>
          </a:p>
          <a:p>
            <a:pPr marL="0" indent="0">
              <a:buNone/>
            </a:pPr>
            <a:r>
              <a:rPr lang="sv-SE" sz="1600" dirty="0"/>
              <a:t>									</a:t>
            </a:r>
            <a:r>
              <a:rPr lang="sv-SE" sz="1600" dirty="0" err="1"/>
              <a:t>Dry</a:t>
            </a:r>
            <a:r>
              <a:rPr lang="sv-SE" sz="1600" dirty="0"/>
              <a:t> </a:t>
            </a:r>
            <a:r>
              <a:rPr lang="sv-SE" sz="1600" dirty="0" err="1"/>
              <a:t>sunflowerfield</a:t>
            </a:r>
            <a:r>
              <a:rPr lang="sv-SE" sz="1600" dirty="0"/>
              <a:t> in France, 2023</a:t>
            </a:r>
          </a:p>
        </p:txBody>
      </p:sp>
      <p:sp>
        <p:nvSpPr>
          <p:cNvPr id="4" name="AutoShape 4" descr="Extreme Heat Scorches Europe, Fueling Wildfires, Drought | United ...">
            <a:extLst>
              <a:ext uri="{FF2B5EF4-FFF2-40B4-BE49-F238E27FC236}">
                <a16:creationId xmlns:a16="http://schemas.microsoft.com/office/drawing/2014/main" id="{AAD8456F-95CA-486A-9446-67A789DE9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Picture 2" descr="Översvämning i Spanien – över 60 döda runt Valencia">
            <a:extLst>
              <a:ext uri="{FF2B5EF4-FFF2-40B4-BE49-F238E27FC236}">
                <a16:creationId xmlns:a16="http://schemas.microsoft.com/office/drawing/2014/main" id="{13025C55-C4B0-446A-BD04-DE4AA5148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-575"/>
          <a:stretch/>
        </p:blipFill>
        <p:spPr bwMode="auto">
          <a:xfrm>
            <a:off x="4089655" y="2147888"/>
            <a:ext cx="4105618" cy="27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FA80BEA-3F4E-45CB-AC12-F7B5D56589CB}"/>
              </a:ext>
            </a:extLst>
          </p:cNvPr>
          <p:cNvSpPr txBox="1">
            <a:spLocks/>
          </p:cNvSpPr>
          <p:nvPr/>
        </p:nvSpPr>
        <p:spPr>
          <a:xfrm>
            <a:off x="2799637" y="113074"/>
            <a:ext cx="7724835" cy="644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check, </a:t>
            </a:r>
            <a:r>
              <a:rPr lang="sv-SE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today</a:t>
            </a:r>
            <a:endParaRPr lang="sv-SE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0A484F8-AA04-4BFD-93AF-99427396B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7" t="36551" r="25868" b="11991"/>
          <a:stretch/>
        </p:blipFill>
        <p:spPr>
          <a:xfrm>
            <a:off x="8195309" y="4250307"/>
            <a:ext cx="4003389" cy="260769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DC8B50F-07B6-4975-ADDE-67CDE8EDF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7" t="23333" r="30346" b="7667"/>
          <a:stretch/>
        </p:blipFill>
        <p:spPr>
          <a:xfrm>
            <a:off x="-15999" y="1308463"/>
            <a:ext cx="4105618" cy="263332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858FC94-B6A9-4E7E-8563-EC3BCC960A2C}"/>
              </a:ext>
            </a:extLst>
          </p:cNvPr>
          <p:cNvSpPr txBox="1">
            <a:spLocks/>
          </p:cNvSpPr>
          <p:nvPr/>
        </p:nvSpPr>
        <p:spPr>
          <a:xfrm rot="21182820">
            <a:off x="523913" y="4968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still </a:t>
            </a:r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fail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</a:t>
            </a:r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01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1F9E7BA-7743-E542-B7FA-47111F501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35" t="14535" b="7531"/>
          <a:stretch/>
        </p:blipFill>
        <p:spPr>
          <a:xfrm>
            <a:off x="2478505" y="1050688"/>
            <a:ext cx="7865146" cy="535405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11FC50E-3B0C-C75B-DF56-D978276DF722}"/>
              </a:ext>
            </a:extLst>
          </p:cNvPr>
          <p:cNvSpPr/>
          <p:nvPr/>
        </p:nvSpPr>
        <p:spPr>
          <a:xfrm>
            <a:off x="10011103" y="0"/>
            <a:ext cx="1545021" cy="115088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FA78865-9D69-44C8-93AD-06A8FA96E52A}"/>
              </a:ext>
            </a:extLst>
          </p:cNvPr>
          <p:cNvSpPr txBox="1"/>
          <p:nvPr/>
        </p:nvSpPr>
        <p:spPr>
          <a:xfrm>
            <a:off x="2151855" y="186205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The Rainbow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01DDF1-2D87-40BB-AB08-201921B61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44"/>
          <a:stretch/>
        </p:blipFill>
        <p:spPr>
          <a:xfrm>
            <a:off x="79707" y="6304547"/>
            <a:ext cx="12032586" cy="553452"/>
          </a:xfrm>
          <a:prstGeom prst="rect">
            <a:avLst/>
          </a:prstGeom>
        </p:spPr>
      </p:pic>
      <p:sp>
        <p:nvSpPr>
          <p:cNvPr id="8" name="Rubrik 2">
            <a:extLst>
              <a:ext uri="{FF2B5EF4-FFF2-40B4-BE49-F238E27FC236}">
                <a16:creationId xmlns:a16="http://schemas.microsoft.com/office/drawing/2014/main" id="{ADD0BF61-517A-4CDD-83F7-EA0135837BBA}"/>
              </a:ext>
            </a:extLst>
          </p:cNvPr>
          <p:cNvSpPr txBox="1">
            <a:spLocks/>
          </p:cNvSpPr>
          <p:nvPr/>
        </p:nvSpPr>
        <p:spPr>
          <a:xfrm rot="16200000">
            <a:off x="-1565052" y="2695447"/>
            <a:ext cx="4556319" cy="12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67" dirty="0"/>
              <a:t>Sustainability, what is it really?</a:t>
            </a:r>
          </a:p>
        </p:txBody>
      </p:sp>
    </p:spTree>
    <p:extLst>
      <p:ext uri="{BB962C8B-B14F-4D97-AF65-F5344CB8AC3E}">
        <p14:creationId xmlns:p14="http://schemas.microsoft.com/office/powerpoint/2010/main" val="52843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36362-2535-2B0F-8B9B-C97E00FF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DE8F28-29AD-B990-9656-0CB58FDA7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E8D5D4-7839-4B8A-B41F-8F4C339A0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51"/>
          <a:stretch/>
        </p:blipFill>
        <p:spPr>
          <a:xfrm>
            <a:off x="264886" y="6412053"/>
            <a:ext cx="12032586" cy="54609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662E955-E2D1-42B9-AFFB-A74930EEC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9" t="15784" r="23746" b="8827"/>
          <a:stretch/>
        </p:blipFill>
        <p:spPr>
          <a:xfrm>
            <a:off x="1900518" y="179293"/>
            <a:ext cx="7297270" cy="6445625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294C1EA5-FF9C-4B03-8C9C-39E62BFE731F}"/>
              </a:ext>
            </a:extLst>
          </p:cNvPr>
          <p:cNvSpPr/>
          <p:nvPr/>
        </p:nvSpPr>
        <p:spPr>
          <a:xfrm>
            <a:off x="5647765" y="1595718"/>
            <a:ext cx="2788023" cy="76200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E2485F86-57B7-40B7-899B-C956EE62925E}"/>
              </a:ext>
            </a:extLst>
          </p:cNvPr>
          <p:cNvSpPr/>
          <p:nvPr/>
        </p:nvSpPr>
        <p:spPr>
          <a:xfrm>
            <a:off x="5773783" y="1262484"/>
            <a:ext cx="818606" cy="229907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65FE298-7D44-4516-B171-99D0D58FC04B}"/>
              </a:ext>
            </a:extLst>
          </p:cNvPr>
          <p:cNvSpPr txBox="1"/>
          <p:nvPr/>
        </p:nvSpPr>
        <p:spPr>
          <a:xfrm>
            <a:off x="199344" y="130035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The Table</a:t>
            </a:r>
          </a:p>
        </p:txBody>
      </p:sp>
    </p:spTree>
    <p:extLst>
      <p:ext uri="{BB962C8B-B14F-4D97-AF65-F5344CB8AC3E}">
        <p14:creationId xmlns:p14="http://schemas.microsoft.com/office/powerpoint/2010/main" val="7377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BE7F5-C2D2-4E68-A309-799F8F40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D8D4F8-5DFA-46BA-909F-C36A01B7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8F58876-1743-40AD-B0AF-9F6007CB4F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6" t="3205" r="12254" b="57059"/>
          <a:stretch/>
        </p:blipFill>
        <p:spPr bwMode="auto">
          <a:xfrm>
            <a:off x="2683566" y="0"/>
            <a:ext cx="6254300" cy="6907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18FDED62-C96B-4E49-88F9-0EC19B903F3A}"/>
              </a:ext>
            </a:extLst>
          </p:cNvPr>
          <p:cNvSpPr/>
          <p:nvPr/>
        </p:nvSpPr>
        <p:spPr>
          <a:xfrm>
            <a:off x="2683567" y="3160975"/>
            <a:ext cx="1590260" cy="53605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b="1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6AEEE158-D724-4656-9B72-17236E546E64}"/>
              </a:ext>
            </a:extLst>
          </p:cNvPr>
          <p:cNvSpPr/>
          <p:nvPr/>
        </p:nvSpPr>
        <p:spPr>
          <a:xfrm>
            <a:off x="2683565" y="3831962"/>
            <a:ext cx="6064195" cy="1892977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5324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12727</TotalTime>
  <Words>438</Words>
  <Application>Microsoft Office PowerPoint</Application>
  <PresentationFormat>Bredbild</PresentationFormat>
  <Paragraphs>121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Helvetica</vt:lpstr>
      <vt:lpstr>HELVETICA LIGHT</vt:lpstr>
      <vt:lpstr>HELVETICA LIGHT</vt:lpstr>
      <vt:lpstr>Josefin Sans</vt:lpstr>
      <vt:lpstr>Poppins</vt:lpstr>
      <vt:lpstr>Office-tema</vt:lpstr>
      <vt:lpstr>PowerPoint-presentation</vt:lpstr>
      <vt:lpstr>PowerPoint-presentation</vt:lpstr>
      <vt:lpstr>PowerPoint-presentation</vt:lpstr>
      <vt:lpstr>Source: IPCC-rapporten: Klimatkrisen är akut - Miljö &amp; Utveckling</vt:lpstr>
      <vt:lpstr>Status check, where we are today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Technocentric</vt:lpstr>
      <vt:lpstr>PowerPoint-presentation</vt:lpstr>
      <vt:lpstr>Higher Education´s role</vt:lpstr>
      <vt:lpstr>Three take 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eriksson</dc:creator>
  <cp:lastModifiedBy>Carina Eriksson</cp:lastModifiedBy>
  <cp:revision>95</cp:revision>
  <cp:lastPrinted>2022-07-19T18:49:57Z</cp:lastPrinted>
  <dcterms:created xsi:type="dcterms:W3CDTF">2022-07-02T06:25:18Z</dcterms:created>
  <dcterms:modified xsi:type="dcterms:W3CDTF">2025-09-12T08:43:52Z</dcterms:modified>
</cp:coreProperties>
</file>